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83" r:id="rId1"/>
  </p:sldMasterIdLst>
  <p:notesMasterIdLst>
    <p:notesMasterId r:id="rId48"/>
  </p:notesMasterIdLst>
  <p:sldIdLst>
    <p:sldId id="256" r:id="rId2"/>
    <p:sldId id="257" r:id="rId3"/>
    <p:sldId id="296" r:id="rId4"/>
    <p:sldId id="258" r:id="rId5"/>
    <p:sldId id="259" r:id="rId6"/>
    <p:sldId id="260" r:id="rId7"/>
    <p:sldId id="261" r:id="rId8"/>
    <p:sldId id="262" r:id="rId9"/>
    <p:sldId id="263" r:id="rId10"/>
    <p:sldId id="264" r:id="rId11"/>
    <p:sldId id="265" r:id="rId12"/>
    <p:sldId id="297" r:id="rId13"/>
    <p:sldId id="267" r:id="rId14"/>
    <p:sldId id="266" r:id="rId15"/>
    <p:sldId id="268" r:id="rId16"/>
    <p:sldId id="269" r:id="rId17"/>
    <p:sldId id="271" r:id="rId18"/>
    <p:sldId id="270"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8" r:id="rId44"/>
    <p:sldId id="299" r:id="rId45"/>
    <p:sldId id="300" r:id="rId46"/>
    <p:sldId id="301" r:id="rId47"/>
  </p:sldIdLst>
  <p:sldSz cx="14630400" cy="8229600"/>
  <p:notesSz cx="8229600" cy="14630400"/>
  <p:embeddedFontLst>
    <p:embeddedFont>
      <p:font typeface="Host Grotesk Medium" panose="020B0604020202020204" charset="0"/>
      <p:regular r:id="rId49"/>
    </p:embeddedFont>
    <p:embeddedFont>
      <p:font typeface="Roboto" panose="02000000000000000000" pitchFamily="2" charset="0"/>
      <p:regular r:id="rId50"/>
      <p:bold r:id="rId51"/>
      <p:italic r:id="rId52"/>
      <p:boldItalic r:id="rId5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0" d="100"/>
          <a:sy n="80" d="100"/>
        </p:scale>
        <p:origin x="139"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6220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2/4/2026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40568760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2/4/2026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3846971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2/4/2026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0508952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1321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54797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97372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7320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37395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6593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303506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4503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2/4/2026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56742198"/>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2839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83064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1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27454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2/4/2026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01151487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2/4/2026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92893391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2/4/2026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07511759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2/4/2026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136385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2/4/2026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7012511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2/4/2026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81356342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2/4/2026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5407705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smtClean="0"/>
              <a:t>2/4/2026</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130187340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3542108" y="1931193"/>
            <a:ext cx="5973367" cy="748903"/>
          </a:xfrm>
          <a:prstGeom prst="rect">
            <a:avLst/>
          </a:prstGeom>
          <a:noFill/>
          <a:ln/>
        </p:spPr>
        <p:txBody>
          <a:bodyPr wrap="none" lIns="0" tIns="0" rIns="0" bIns="0" rtlCol="0" anchor="t"/>
          <a:lstStyle/>
          <a:p>
            <a:pPr marL="0" indent="0" algn="l">
              <a:lnSpc>
                <a:spcPts val="4850"/>
              </a:lnSpc>
              <a:buNone/>
            </a:pPr>
            <a:r>
              <a:rPr lang="en-US" sz="4800" u="sng" dirty="0">
                <a:solidFill>
                  <a:srgbClr val="2E3C4E"/>
                </a:solidFill>
                <a:latin typeface="Host Grotesk Medium" pitchFamily="34" charset="0"/>
                <a:ea typeface="Host Grotesk Medium" pitchFamily="34" charset="-122"/>
                <a:cs typeface="Host Grotesk Medium" pitchFamily="34" charset="-120"/>
              </a:rPr>
              <a:t>Medical Data History</a:t>
            </a:r>
            <a:endParaRPr lang="en-US" sz="4800" u="sng" dirty="0"/>
          </a:p>
        </p:txBody>
      </p:sp>
      <p:sp>
        <p:nvSpPr>
          <p:cNvPr id="4" name="Text 1"/>
          <p:cNvSpPr/>
          <p:nvPr/>
        </p:nvSpPr>
        <p:spPr>
          <a:xfrm>
            <a:off x="2524125" y="4188381"/>
            <a:ext cx="7762875" cy="595313"/>
          </a:xfrm>
          <a:prstGeom prst="rect">
            <a:avLst/>
          </a:prstGeom>
          <a:noFill/>
          <a:ln/>
        </p:spPr>
        <p:txBody>
          <a:bodyPr wrap="square" lIns="0" tIns="0" rIns="0" bIns="0" rtlCol="0" anchor="t"/>
          <a:lstStyle/>
          <a:p>
            <a:pPr marL="0" indent="0" algn="ctr">
              <a:lnSpc>
                <a:spcPts val="2300"/>
              </a:lnSpc>
              <a:buNone/>
            </a:pPr>
            <a:r>
              <a:rPr lang="en-US" dirty="0">
                <a:solidFill>
                  <a:srgbClr val="384653"/>
                </a:solidFill>
                <a:ea typeface="Roboto" pitchFamily="34" charset="-122"/>
                <a:cs typeface="Roboto" pitchFamily="34" charset="-120"/>
              </a:rPr>
              <a:t>Comprehensive analysis of patient demographics, admissions trends, and health metrics across 4,530 total patients from June 2018 to June 2019.</a:t>
            </a:r>
            <a:endParaRPr lang="en-US" dirty="0"/>
          </a:p>
        </p:txBody>
      </p:sp>
      <p:sp>
        <p:nvSpPr>
          <p:cNvPr id="2" name="TextBox 1">
            <a:extLst>
              <a:ext uri="{FF2B5EF4-FFF2-40B4-BE49-F238E27FC236}">
                <a16:creationId xmlns:a16="http://schemas.microsoft.com/office/drawing/2014/main" id="{9CC647F4-F75B-5BF0-5EDC-B6CCE72CD856}"/>
              </a:ext>
            </a:extLst>
          </p:cNvPr>
          <p:cNvSpPr txBox="1"/>
          <p:nvPr/>
        </p:nvSpPr>
        <p:spPr>
          <a:xfrm>
            <a:off x="2524125" y="7353300"/>
            <a:ext cx="4524375" cy="984885"/>
          </a:xfrm>
          <a:prstGeom prst="rect">
            <a:avLst/>
          </a:prstGeom>
          <a:noFill/>
        </p:spPr>
        <p:txBody>
          <a:bodyPr wrap="square" rtlCol="0">
            <a:spAutoFit/>
          </a:bodyPr>
          <a:lstStyle/>
          <a:p>
            <a:r>
              <a:rPr kumimoji="0" lang="en-US" altLang="en-US" sz="2000" b="0" i="0" u="none" strike="noStrike" cap="none" normalizeH="0" baseline="0" dirty="0">
                <a:ln>
                  <a:noFill/>
                </a:ln>
                <a:solidFill>
                  <a:schemeClr val="tx1"/>
                </a:solidFill>
                <a:effectLst/>
              </a:rPr>
              <a:t>Name:  </a:t>
            </a:r>
            <a:r>
              <a:rPr kumimoji="0" lang="en-US" altLang="en-US" sz="2000" i="0" u="none" strike="noStrike" cap="none" normalizeH="0" baseline="0" dirty="0">
                <a:ln>
                  <a:noFill/>
                </a:ln>
                <a:solidFill>
                  <a:schemeClr val="tx1"/>
                </a:solidFill>
                <a:effectLst/>
              </a:rPr>
              <a:t>Dhanraj Beldar</a:t>
            </a:r>
          </a:p>
          <a:p>
            <a:r>
              <a:rPr lang="en-US" sz="2000" dirty="0"/>
              <a:t>Project id: PTID-CDA-JAN-26-1198</a:t>
            </a: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70F6551-08DC-F937-92D3-8641A661F836}"/>
              </a:ext>
            </a:extLst>
          </p:cNvPr>
          <p:cNvSpPr/>
          <p:nvPr/>
        </p:nvSpPr>
        <p:spPr>
          <a:xfrm>
            <a:off x="2781300" y="771525"/>
            <a:ext cx="8191500" cy="1009293"/>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 name="Text 0"/>
          <p:cNvSpPr/>
          <p:nvPr/>
        </p:nvSpPr>
        <p:spPr>
          <a:xfrm>
            <a:off x="2961917" y="961668"/>
            <a:ext cx="7270909" cy="620078"/>
          </a:xfrm>
          <a:prstGeom prst="rect">
            <a:avLst/>
          </a:prstGeom>
          <a:noFill/>
          <a:ln/>
        </p:spPr>
        <p:txBody>
          <a:bodyPr wrap="none" lIns="0" tIns="0" rIns="0" bIns="0" rtlCol="0" anchor="t"/>
          <a:lstStyle/>
          <a:p>
            <a:pPr marL="571500" indent="-571500" algn="l">
              <a:lnSpc>
                <a:spcPts val="4850"/>
              </a:lnSpc>
              <a:buFont typeface="Wingdings" panose="05000000000000000000" pitchFamily="2" charset="2"/>
              <a:buChar char="v"/>
            </a:pPr>
            <a:r>
              <a:rPr lang="en-US" sz="3900" dirty="0">
                <a:solidFill>
                  <a:schemeClr val="bg1"/>
                </a:solidFill>
                <a:latin typeface="Host Grotesk Medium" pitchFamily="34" charset="0"/>
                <a:ea typeface="Host Grotesk Medium" pitchFamily="34" charset="-122"/>
                <a:cs typeface="Host Grotesk Medium" pitchFamily="34" charset="-120"/>
              </a:rPr>
              <a:t>Patient Demographics Overview</a:t>
            </a:r>
            <a:endParaRPr lang="en-US" sz="3900" dirty="0">
              <a:solidFill>
                <a:schemeClr val="bg1"/>
              </a:solidFill>
            </a:endParaRPr>
          </a:p>
        </p:txBody>
      </p:sp>
      <p:pic>
        <p:nvPicPr>
          <p:cNvPr id="3" name="Image 0" descr="preencoded.png"/>
          <p:cNvPicPr>
            <a:picLocks noChangeAspect="1"/>
          </p:cNvPicPr>
          <p:nvPr/>
        </p:nvPicPr>
        <p:blipFill>
          <a:blip r:embed="rId3"/>
          <a:stretch>
            <a:fillRect/>
          </a:stretch>
        </p:blipFill>
        <p:spPr>
          <a:xfrm>
            <a:off x="793790" y="2797731"/>
            <a:ext cx="1783199" cy="1783199"/>
          </a:xfrm>
          <a:prstGeom prst="rect">
            <a:avLst/>
          </a:prstGeom>
        </p:spPr>
      </p:pic>
      <p:sp>
        <p:nvSpPr>
          <p:cNvPr id="4" name="Text 1"/>
          <p:cNvSpPr/>
          <p:nvPr/>
        </p:nvSpPr>
        <p:spPr>
          <a:xfrm>
            <a:off x="793790" y="4828937"/>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Male Patients</a:t>
            </a:r>
            <a:endParaRPr lang="en-US" sz="1950" dirty="0"/>
          </a:p>
        </p:txBody>
      </p:sp>
      <p:sp>
        <p:nvSpPr>
          <p:cNvPr id="5" name="Text 2"/>
          <p:cNvSpPr/>
          <p:nvPr/>
        </p:nvSpPr>
        <p:spPr>
          <a:xfrm>
            <a:off x="793790" y="5258157"/>
            <a:ext cx="3074670" cy="1190625"/>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ea typeface="Roboto" pitchFamily="34" charset="-122"/>
                <a:cs typeface="Roboto" pitchFamily="34" charset="-120"/>
              </a:rPr>
              <a:t>Higher representation in obese and overweight categories, showing distinct gender-based health patterns</a:t>
            </a:r>
            <a:endParaRPr lang="en-US" sz="1550" dirty="0"/>
          </a:p>
        </p:txBody>
      </p:sp>
      <p:pic>
        <p:nvPicPr>
          <p:cNvPr id="6" name="Image 1" descr="preencoded.png"/>
          <p:cNvPicPr>
            <a:picLocks noChangeAspect="1"/>
          </p:cNvPicPr>
          <p:nvPr/>
        </p:nvPicPr>
        <p:blipFill>
          <a:blip r:embed="rId4"/>
          <a:stretch>
            <a:fillRect/>
          </a:stretch>
        </p:blipFill>
        <p:spPr>
          <a:xfrm>
            <a:off x="4116467" y="2797731"/>
            <a:ext cx="1783199" cy="1783199"/>
          </a:xfrm>
          <a:prstGeom prst="rect">
            <a:avLst/>
          </a:prstGeom>
        </p:spPr>
      </p:pic>
      <p:sp>
        <p:nvSpPr>
          <p:cNvPr id="7" name="Text 3"/>
          <p:cNvSpPr/>
          <p:nvPr/>
        </p:nvSpPr>
        <p:spPr>
          <a:xfrm>
            <a:off x="4116467" y="4828937"/>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Female Patients</a:t>
            </a:r>
            <a:endParaRPr lang="en-US" sz="1950" dirty="0"/>
          </a:p>
        </p:txBody>
      </p:sp>
      <p:sp>
        <p:nvSpPr>
          <p:cNvPr id="8" name="Text 4"/>
          <p:cNvSpPr/>
          <p:nvPr/>
        </p:nvSpPr>
        <p:spPr>
          <a:xfrm>
            <a:off x="4116467" y="5258157"/>
            <a:ext cx="3074670" cy="892969"/>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ea typeface="Roboto" pitchFamily="34" charset="-122"/>
                <a:cs typeface="Roboto" pitchFamily="34" charset="-120"/>
              </a:rPr>
              <a:t>More balanced distribution across BMI categories with higher underweight representation</a:t>
            </a:r>
            <a:endParaRPr lang="en-US" sz="1550" dirty="0"/>
          </a:p>
        </p:txBody>
      </p:sp>
      <p:pic>
        <p:nvPicPr>
          <p:cNvPr id="9" name="Image 2" descr="preencoded.png"/>
          <p:cNvPicPr>
            <a:picLocks noChangeAspect="1"/>
          </p:cNvPicPr>
          <p:nvPr/>
        </p:nvPicPr>
        <p:blipFill>
          <a:blip r:embed="rId5"/>
          <a:stretch>
            <a:fillRect/>
          </a:stretch>
        </p:blipFill>
        <p:spPr>
          <a:xfrm>
            <a:off x="7439144" y="2797731"/>
            <a:ext cx="1783199" cy="1783199"/>
          </a:xfrm>
          <a:prstGeom prst="rect">
            <a:avLst/>
          </a:prstGeom>
        </p:spPr>
      </p:pic>
      <p:sp>
        <p:nvSpPr>
          <p:cNvPr id="10" name="Text 5"/>
          <p:cNvSpPr/>
          <p:nvPr/>
        </p:nvSpPr>
        <p:spPr>
          <a:xfrm>
            <a:off x="7439144" y="4828937"/>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Study Period</a:t>
            </a:r>
            <a:endParaRPr lang="en-US" sz="1950" dirty="0"/>
          </a:p>
        </p:txBody>
      </p:sp>
      <p:sp>
        <p:nvSpPr>
          <p:cNvPr id="11" name="Text 6"/>
          <p:cNvSpPr/>
          <p:nvPr/>
        </p:nvSpPr>
        <p:spPr>
          <a:xfrm>
            <a:off x="7439144" y="5258157"/>
            <a:ext cx="3074670" cy="892969"/>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ea typeface="Roboto" pitchFamily="34" charset="-122"/>
                <a:cs typeface="Roboto" pitchFamily="34" charset="-120"/>
              </a:rPr>
              <a:t>Data collected from June 6, 2018 to June 5, 2019, providing one full year of insights</a:t>
            </a:r>
            <a:endParaRPr lang="en-US" sz="1550" dirty="0"/>
          </a:p>
        </p:txBody>
      </p:sp>
      <p:pic>
        <p:nvPicPr>
          <p:cNvPr id="12" name="Image 3" descr="preencoded.png"/>
          <p:cNvPicPr>
            <a:picLocks noChangeAspect="1"/>
          </p:cNvPicPr>
          <p:nvPr/>
        </p:nvPicPr>
        <p:blipFill>
          <a:blip r:embed="rId6"/>
          <a:stretch>
            <a:fillRect/>
          </a:stretch>
        </p:blipFill>
        <p:spPr>
          <a:xfrm>
            <a:off x="10761821" y="2797731"/>
            <a:ext cx="1783318" cy="1783318"/>
          </a:xfrm>
          <a:prstGeom prst="rect">
            <a:avLst/>
          </a:prstGeom>
        </p:spPr>
      </p:pic>
      <p:sp>
        <p:nvSpPr>
          <p:cNvPr id="13" name="Text 7"/>
          <p:cNvSpPr/>
          <p:nvPr/>
        </p:nvSpPr>
        <p:spPr>
          <a:xfrm>
            <a:off x="10761821" y="4829056"/>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Medical Staff</a:t>
            </a:r>
            <a:endParaRPr lang="en-US" sz="1950" dirty="0"/>
          </a:p>
        </p:txBody>
      </p:sp>
      <p:sp>
        <p:nvSpPr>
          <p:cNvPr id="14" name="Text 8"/>
          <p:cNvSpPr/>
          <p:nvPr/>
        </p:nvSpPr>
        <p:spPr>
          <a:xfrm>
            <a:off x="10761821" y="5258276"/>
            <a:ext cx="3074789" cy="892969"/>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ea typeface="Roboto" pitchFamily="34" charset="-122"/>
                <a:cs typeface="Roboto" pitchFamily="34" charset="-120"/>
              </a:rPr>
              <a:t>27 doctors managing patient care across all admissions and diagnoses</a:t>
            </a:r>
            <a:endParaRPr lang="en-US" sz="15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BACA14F-2275-D41A-03E0-AAF6F0A51345}"/>
              </a:ext>
            </a:extLst>
          </p:cNvPr>
          <p:cNvSpPr/>
          <p:nvPr/>
        </p:nvSpPr>
        <p:spPr>
          <a:xfrm>
            <a:off x="4694874" y="716758"/>
            <a:ext cx="4521160" cy="900469"/>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3" name="Text 0"/>
          <p:cNvSpPr/>
          <p:nvPr/>
        </p:nvSpPr>
        <p:spPr>
          <a:xfrm>
            <a:off x="4798814" y="812959"/>
            <a:ext cx="4961811" cy="620078"/>
          </a:xfrm>
          <a:prstGeom prst="rect">
            <a:avLst/>
          </a:prstGeom>
          <a:noFill/>
          <a:ln/>
        </p:spPr>
        <p:txBody>
          <a:bodyPr wrap="none" lIns="0" tIns="0" rIns="0" bIns="0" rtlCol="0" anchor="t"/>
          <a:lstStyle/>
          <a:p>
            <a:pPr marL="571500" indent="-571500" algn="l">
              <a:lnSpc>
                <a:spcPts val="4850"/>
              </a:lnSpc>
              <a:buFont typeface="Wingdings" panose="05000000000000000000" pitchFamily="2" charset="2"/>
              <a:buChar char="v"/>
            </a:pPr>
            <a:r>
              <a:rPr lang="en-US" sz="3900" dirty="0">
                <a:solidFill>
                  <a:schemeClr val="bg1"/>
                </a:solidFill>
                <a:latin typeface="Host Grotesk Medium" pitchFamily="34" charset="0"/>
                <a:ea typeface="Host Grotesk Medium" pitchFamily="34" charset="-122"/>
                <a:cs typeface="Host Grotesk Medium" pitchFamily="34" charset="-120"/>
              </a:rPr>
              <a:t>Key Takeaways</a:t>
            </a:r>
            <a:endParaRPr lang="en-US" sz="3900" dirty="0">
              <a:solidFill>
                <a:schemeClr val="bg1"/>
              </a:solidFill>
            </a:endParaRPr>
          </a:p>
        </p:txBody>
      </p:sp>
      <p:sp>
        <p:nvSpPr>
          <p:cNvPr id="4" name="Shape 1"/>
          <p:cNvSpPr/>
          <p:nvPr/>
        </p:nvSpPr>
        <p:spPr>
          <a:xfrm>
            <a:off x="1456611" y="2946082"/>
            <a:ext cx="2386489" cy="3850481"/>
          </a:xfrm>
          <a:prstGeom prst="roundRect">
            <a:avLst>
              <a:gd name="adj" fmla="val 4598"/>
            </a:avLst>
          </a:prstGeom>
          <a:solidFill>
            <a:srgbClr val="FAF9F5"/>
          </a:solidFill>
          <a:ln/>
        </p:spPr>
      </p:sp>
      <p:pic>
        <p:nvPicPr>
          <p:cNvPr id="5" name="Image 1" descr="preencoded.png"/>
          <p:cNvPicPr>
            <a:picLocks noChangeAspect="1"/>
          </p:cNvPicPr>
          <p:nvPr/>
        </p:nvPicPr>
        <p:blipFill>
          <a:blip r:embed="rId3"/>
          <a:stretch>
            <a:fillRect/>
          </a:stretch>
        </p:blipFill>
        <p:spPr>
          <a:xfrm>
            <a:off x="1456611" y="2923222"/>
            <a:ext cx="2386489" cy="91440"/>
          </a:xfrm>
          <a:prstGeom prst="rect">
            <a:avLst/>
          </a:prstGeom>
        </p:spPr>
      </p:pic>
      <p:pic>
        <p:nvPicPr>
          <p:cNvPr id="6" name="Image 2" descr="preencoded.png"/>
          <p:cNvPicPr>
            <a:picLocks noChangeAspect="1"/>
          </p:cNvPicPr>
          <p:nvPr/>
        </p:nvPicPr>
        <p:blipFill>
          <a:blip r:embed="rId4"/>
          <a:stretch>
            <a:fillRect/>
          </a:stretch>
        </p:blipFill>
        <p:spPr>
          <a:xfrm>
            <a:off x="7175778" y="2499598"/>
            <a:ext cx="595313" cy="595313"/>
          </a:xfrm>
          <a:prstGeom prst="rect">
            <a:avLst/>
          </a:prstGeom>
        </p:spPr>
      </p:pic>
      <p:sp>
        <p:nvSpPr>
          <p:cNvPr id="7" name="Text 2"/>
          <p:cNvSpPr/>
          <p:nvPr/>
        </p:nvSpPr>
        <p:spPr>
          <a:xfrm>
            <a:off x="1466495" y="2592588"/>
            <a:ext cx="238125" cy="297656"/>
          </a:xfrm>
          <a:prstGeom prst="rect">
            <a:avLst/>
          </a:prstGeom>
          <a:noFill/>
          <a:ln/>
        </p:spPr>
        <p:txBody>
          <a:bodyPr wrap="none" lIns="0" tIns="0" rIns="0" bIns="0" rtlCol="0" anchor="t"/>
          <a:lstStyle/>
          <a:p>
            <a:pPr marL="0" indent="0" algn="l">
              <a:lnSpc>
                <a:spcPts val="2800"/>
              </a:lnSpc>
              <a:buNone/>
            </a:pPr>
            <a:r>
              <a:rPr lang="en-US" sz="1850" dirty="0">
                <a:solidFill>
                  <a:srgbClr val="000000"/>
                </a:solidFill>
                <a:latin typeface="Host Grotesk Medium" pitchFamily="34" charset="0"/>
                <a:ea typeface="Host Grotesk Medium" pitchFamily="34" charset="-122"/>
                <a:cs typeface="Host Grotesk Medium" pitchFamily="34" charset="-120"/>
              </a:rPr>
              <a:t>1</a:t>
            </a:r>
            <a:endParaRPr lang="en-US" sz="1850" dirty="0"/>
          </a:p>
        </p:txBody>
      </p:sp>
      <p:sp>
        <p:nvSpPr>
          <p:cNvPr id="8" name="Text 3"/>
          <p:cNvSpPr/>
          <p:nvPr/>
        </p:nvSpPr>
        <p:spPr>
          <a:xfrm>
            <a:off x="1677829" y="3442216"/>
            <a:ext cx="1944053" cy="930473"/>
          </a:xfrm>
          <a:prstGeom prst="rect">
            <a:avLst/>
          </a:prstGeom>
          <a:noFill/>
          <a:ln/>
        </p:spPr>
        <p:txBody>
          <a:bodyPr wrap="square" lIns="0" tIns="0" rIns="0" bIns="0" rtlCol="0" anchor="t"/>
          <a:lstStyle/>
          <a:p>
            <a:pPr marL="0" indent="0" algn="l">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Weight Management Priority</a:t>
            </a:r>
            <a:endParaRPr lang="en-US" sz="1950" dirty="0"/>
          </a:p>
        </p:txBody>
      </p:sp>
      <p:sp>
        <p:nvSpPr>
          <p:cNvPr id="9" name="Text 4"/>
          <p:cNvSpPr/>
          <p:nvPr/>
        </p:nvSpPr>
        <p:spPr>
          <a:xfrm>
            <a:off x="1677829" y="4491752"/>
            <a:ext cx="1944053" cy="2083594"/>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ea typeface="Roboto" pitchFamily="34" charset="-122"/>
                <a:cs typeface="Roboto" pitchFamily="34" charset="-120"/>
              </a:rPr>
              <a:t>With 77% of patients overweight or obese, targeted intervention programs are essential for improving population health outcomes</a:t>
            </a:r>
            <a:endParaRPr lang="en-US" sz="1550" dirty="0"/>
          </a:p>
        </p:txBody>
      </p:sp>
      <p:sp>
        <p:nvSpPr>
          <p:cNvPr id="10" name="Shape 5"/>
          <p:cNvSpPr/>
          <p:nvPr/>
        </p:nvSpPr>
        <p:spPr>
          <a:xfrm>
            <a:off x="5595163" y="2899291"/>
            <a:ext cx="2386608" cy="3850481"/>
          </a:xfrm>
          <a:prstGeom prst="roundRect">
            <a:avLst>
              <a:gd name="adj" fmla="val 4598"/>
            </a:avLst>
          </a:prstGeom>
          <a:solidFill>
            <a:srgbClr val="FAF9F5"/>
          </a:solidFill>
          <a:ln/>
        </p:spPr>
      </p:sp>
      <p:pic>
        <p:nvPicPr>
          <p:cNvPr id="11" name="Image 3" descr="preencoded.png"/>
          <p:cNvPicPr>
            <a:picLocks noChangeAspect="1"/>
          </p:cNvPicPr>
          <p:nvPr/>
        </p:nvPicPr>
        <p:blipFill>
          <a:blip r:embed="rId3"/>
          <a:stretch>
            <a:fillRect/>
          </a:stretch>
        </p:blipFill>
        <p:spPr>
          <a:xfrm>
            <a:off x="5618023" y="2892028"/>
            <a:ext cx="2386608" cy="91440"/>
          </a:xfrm>
          <a:prstGeom prst="rect">
            <a:avLst/>
          </a:prstGeom>
        </p:spPr>
      </p:pic>
      <p:pic>
        <p:nvPicPr>
          <p:cNvPr id="12" name="Image 4" descr="preencoded.png"/>
          <p:cNvPicPr>
            <a:picLocks noChangeAspect="1"/>
          </p:cNvPicPr>
          <p:nvPr/>
        </p:nvPicPr>
        <p:blipFill>
          <a:blip r:embed="rId4"/>
          <a:stretch>
            <a:fillRect/>
          </a:stretch>
        </p:blipFill>
        <p:spPr>
          <a:xfrm>
            <a:off x="9760625" y="2499598"/>
            <a:ext cx="595313" cy="595313"/>
          </a:xfrm>
          <a:prstGeom prst="rect">
            <a:avLst/>
          </a:prstGeom>
        </p:spPr>
      </p:pic>
      <p:sp>
        <p:nvSpPr>
          <p:cNvPr id="13" name="Text 6"/>
          <p:cNvSpPr/>
          <p:nvPr/>
        </p:nvSpPr>
        <p:spPr>
          <a:xfrm>
            <a:off x="5697379" y="2561394"/>
            <a:ext cx="238125" cy="297656"/>
          </a:xfrm>
          <a:prstGeom prst="rect">
            <a:avLst/>
          </a:prstGeom>
          <a:noFill/>
          <a:ln/>
        </p:spPr>
        <p:txBody>
          <a:bodyPr wrap="none" lIns="0" tIns="0" rIns="0" bIns="0" rtlCol="0" anchor="t"/>
          <a:lstStyle/>
          <a:p>
            <a:pPr marL="0" indent="0" algn="l">
              <a:lnSpc>
                <a:spcPts val="2800"/>
              </a:lnSpc>
              <a:buNone/>
            </a:pPr>
            <a:r>
              <a:rPr lang="en-US" sz="1850" dirty="0">
                <a:solidFill>
                  <a:srgbClr val="000000"/>
                </a:solidFill>
                <a:latin typeface="Host Grotesk Medium" pitchFamily="34" charset="0"/>
                <a:ea typeface="Host Grotesk Medium" pitchFamily="34" charset="-122"/>
                <a:cs typeface="Host Grotesk Medium" pitchFamily="34" charset="-120"/>
              </a:rPr>
              <a:t>2</a:t>
            </a:r>
            <a:endParaRPr lang="en-US" sz="1850" dirty="0"/>
          </a:p>
        </p:txBody>
      </p:sp>
      <p:sp>
        <p:nvSpPr>
          <p:cNvPr id="14" name="Text 7"/>
          <p:cNvSpPr/>
          <p:nvPr/>
        </p:nvSpPr>
        <p:spPr>
          <a:xfrm>
            <a:off x="5839241" y="3411022"/>
            <a:ext cx="1944172" cy="620316"/>
          </a:xfrm>
          <a:prstGeom prst="rect">
            <a:avLst/>
          </a:prstGeom>
          <a:noFill/>
          <a:ln/>
        </p:spPr>
        <p:txBody>
          <a:bodyPr wrap="square" lIns="0" tIns="0" rIns="0" bIns="0" rtlCol="0" anchor="t"/>
          <a:lstStyle/>
          <a:p>
            <a:pPr marL="0" indent="0" algn="l">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Declining Admissions</a:t>
            </a:r>
            <a:endParaRPr lang="en-US" sz="1950" dirty="0"/>
          </a:p>
        </p:txBody>
      </p:sp>
      <p:sp>
        <p:nvSpPr>
          <p:cNvPr id="15" name="Text 8"/>
          <p:cNvSpPr/>
          <p:nvPr/>
        </p:nvSpPr>
        <p:spPr>
          <a:xfrm>
            <a:off x="5839241" y="4150400"/>
            <a:ext cx="1944172" cy="2083594"/>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ea typeface="Roboto" pitchFamily="34" charset="-122"/>
                <a:cs typeface="Roboto" pitchFamily="34" charset="-120"/>
              </a:rPr>
              <a:t>The 17% reduction in monthly admissions suggests positive trends in preventive care or outpatient treatment effectiveness</a:t>
            </a:r>
            <a:endParaRPr lang="en-US" sz="1550" dirty="0"/>
          </a:p>
        </p:txBody>
      </p:sp>
      <p:sp>
        <p:nvSpPr>
          <p:cNvPr id="16" name="Shape 9"/>
          <p:cNvSpPr/>
          <p:nvPr/>
        </p:nvSpPr>
        <p:spPr>
          <a:xfrm>
            <a:off x="9760744" y="2861905"/>
            <a:ext cx="2386608" cy="3850481"/>
          </a:xfrm>
          <a:prstGeom prst="roundRect">
            <a:avLst>
              <a:gd name="adj" fmla="val 4598"/>
            </a:avLst>
          </a:prstGeom>
          <a:solidFill>
            <a:srgbClr val="FAF9F5"/>
          </a:solidFill>
          <a:ln/>
        </p:spPr>
      </p:sp>
      <p:pic>
        <p:nvPicPr>
          <p:cNvPr id="17" name="Image 5" descr="preencoded.png"/>
          <p:cNvPicPr>
            <a:picLocks noChangeAspect="1"/>
          </p:cNvPicPr>
          <p:nvPr/>
        </p:nvPicPr>
        <p:blipFill>
          <a:blip r:embed="rId3"/>
          <a:stretch>
            <a:fillRect/>
          </a:stretch>
        </p:blipFill>
        <p:spPr>
          <a:xfrm>
            <a:off x="9760744" y="2839045"/>
            <a:ext cx="2386608" cy="91440"/>
          </a:xfrm>
          <a:prstGeom prst="rect">
            <a:avLst/>
          </a:prstGeom>
        </p:spPr>
      </p:pic>
      <p:pic>
        <p:nvPicPr>
          <p:cNvPr id="18" name="Image 6" descr="preencoded.png"/>
          <p:cNvPicPr>
            <a:picLocks noChangeAspect="1"/>
          </p:cNvPicPr>
          <p:nvPr/>
        </p:nvPicPr>
        <p:blipFill>
          <a:blip r:embed="rId4"/>
          <a:stretch>
            <a:fillRect/>
          </a:stretch>
        </p:blipFill>
        <p:spPr>
          <a:xfrm>
            <a:off x="12345591" y="2499598"/>
            <a:ext cx="595313" cy="595313"/>
          </a:xfrm>
          <a:prstGeom prst="rect">
            <a:avLst/>
          </a:prstGeom>
        </p:spPr>
      </p:pic>
      <p:sp>
        <p:nvSpPr>
          <p:cNvPr id="19" name="Text 10"/>
          <p:cNvSpPr/>
          <p:nvPr/>
        </p:nvSpPr>
        <p:spPr>
          <a:xfrm>
            <a:off x="9840100" y="2508411"/>
            <a:ext cx="238125" cy="297656"/>
          </a:xfrm>
          <a:prstGeom prst="rect">
            <a:avLst/>
          </a:prstGeom>
          <a:noFill/>
          <a:ln/>
        </p:spPr>
        <p:txBody>
          <a:bodyPr wrap="none" lIns="0" tIns="0" rIns="0" bIns="0" rtlCol="0" anchor="t"/>
          <a:lstStyle/>
          <a:p>
            <a:pPr marL="0" indent="0" algn="l">
              <a:lnSpc>
                <a:spcPts val="2800"/>
              </a:lnSpc>
              <a:buNone/>
            </a:pPr>
            <a:r>
              <a:rPr lang="en-US" sz="1850" dirty="0">
                <a:solidFill>
                  <a:srgbClr val="000000"/>
                </a:solidFill>
                <a:latin typeface="Host Grotesk Medium" pitchFamily="34" charset="0"/>
                <a:ea typeface="Host Grotesk Medium" pitchFamily="34" charset="-122"/>
                <a:cs typeface="Host Grotesk Medium" pitchFamily="34" charset="-120"/>
              </a:rPr>
              <a:t>3</a:t>
            </a:r>
            <a:endParaRPr lang="en-US" sz="1850" dirty="0"/>
          </a:p>
        </p:txBody>
      </p:sp>
      <p:sp>
        <p:nvSpPr>
          <p:cNvPr id="20" name="Text 11"/>
          <p:cNvSpPr/>
          <p:nvPr/>
        </p:nvSpPr>
        <p:spPr>
          <a:xfrm>
            <a:off x="9981962" y="3358039"/>
            <a:ext cx="1944172" cy="620316"/>
          </a:xfrm>
          <a:prstGeom prst="rect">
            <a:avLst/>
          </a:prstGeom>
          <a:noFill/>
          <a:ln/>
        </p:spPr>
        <p:txBody>
          <a:bodyPr wrap="square" lIns="0" tIns="0" rIns="0" bIns="0" rtlCol="0" anchor="t"/>
          <a:lstStyle/>
          <a:p>
            <a:pPr marL="0" indent="0" algn="l">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Gender-Specific Approaches</a:t>
            </a:r>
            <a:endParaRPr lang="en-US" sz="1950" dirty="0"/>
          </a:p>
        </p:txBody>
      </p:sp>
      <p:sp>
        <p:nvSpPr>
          <p:cNvPr id="21" name="Text 12"/>
          <p:cNvSpPr/>
          <p:nvPr/>
        </p:nvSpPr>
        <p:spPr>
          <a:xfrm>
            <a:off x="9981962" y="4097417"/>
            <a:ext cx="1944172" cy="1785938"/>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ea typeface="Roboto" pitchFamily="34" charset="-122"/>
                <a:cs typeface="Roboto" pitchFamily="34" charset="-120"/>
              </a:rPr>
              <a:t>Distinct BMI patterns between males and females indicate the need for tailored health interventions by gender</a:t>
            </a:r>
            <a:endParaRPr lang="en-US" sz="15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9DFBA25-E61A-DADC-0EB5-63AA34DA20EE}"/>
              </a:ext>
            </a:extLst>
          </p:cNvPr>
          <p:cNvSpPr/>
          <p:nvPr/>
        </p:nvSpPr>
        <p:spPr>
          <a:xfrm>
            <a:off x="5445842" y="1137413"/>
            <a:ext cx="9046906" cy="89297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pic>
        <p:nvPicPr>
          <p:cNvPr id="2" name="Image 0" descr="preencoded.png"/>
          <p:cNvPicPr>
            <a:picLocks noChangeAspect="1"/>
          </p:cNvPicPr>
          <p:nvPr/>
        </p:nvPicPr>
        <p:blipFill>
          <a:blip r:embed="rId3"/>
          <a:stretch>
            <a:fillRect/>
          </a:stretch>
        </p:blipFill>
        <p:spPr>
          <a:xfrm>
            <a:off x="-457438" y="0"/>
            <a:ext cx="5760720" cy="8229600"/>
          </a:xfrm>
          <a:prstGeom prst="rect">
            <a:avLst/>
          </a:prstGeom>
        </p:spPr>
      </p:pic>
      <p:sp>
        <p:nvSpPr>
          <p:cNvPr id="3" name="Text 0"/>
          <p:cNvSpPr/>
          <p:nvPr/>
        </p:nvSpPr>
        <p:spPr>
          <a:xfrm>
            <a:off x="5542163" y="1255879"/>
            <a:ext cx="8822765" cy="892969"/>
          </a:xfrm>
          <a:prstGeom prst="rect">
            <a:avLst/>
          </a:prstGeom>
          <a:noFill/>
          <a:ln/>
        </p:spPr>
        <p:txBody>
          <a:bodyPr wrap="square" lIns="0" tIns="0" rIns="0" bIns="0" rtlCol="0" anchor="t"/>
          <a:lstStyle/>
          <a:p>
            <a:pPr marL="571500" indent="-571500" algn="ctr">
              <a:lnSpc>
                <a:spcPts val="4850"/>
              </a:lnSpc>
              <a:buFont typeface="Wingdings" panose="05000000000000000000" pitchFamily="2" charset="2"/>
              <a:buChar char="v"/>
            </a:pPr>
            <a:r>
              <a:rPr lang="en-US" sz="3900" dirty="0">
                <a:solidFill>
                  <a:schemeClr val="bg1"/>
                </a:solidFill>
                <a:latin typeface="Host Grotesk Medium" pitchFamily="34" charset="0"/>
                <a:ea typeface="Host Grotesk Medium" pitchFamily="34" charset="-122"/>
                <a:cs typeface="Host Grotesk Medium" pitchFamily="34" charset="-120"/>
              </a:rPr>
              <a:t>Leveraging SQL for Deeper Insights</a:t>
            </a:r>
            <a:endParaRPr lang="en-US" sz="3900" dirty="0">
              <a:solidFill>
                <a:schemeClr val="bg1"/>
              </a:solidFill>
            </a:endParaRPr>
          </a:p>
        </p:txBody>
      </p:sp>
      <p:sp>
        <p:nvSpPr>
          <p:cNvPr id="4" name="Text 1"/>
          <p:cNvSpPr/>
          <p:nvPr/>
        </p:nvSpPr>
        <p:spPr>
          <a:xfrm>
            <a:off x="6280190" y="3288149"/>
            <a:ext cx="7556421" cy="892969"/>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ea typeface="Roboto" pitchFamily="34" charset="-122"/>
                <a:cs typeface="Roboto" pitchFamily="34" charset="-120"/>
              </a:rPr>
              <a:t>Our analysis is powered by  SQL queries, enabling precise data extraction, transformation, and loading from the medical database. This foundational approach ensures accuracy and efficiency in uncovering critical health trends</a:t>
            </a:r>
            <a:r>
              <a:rPr lang="en-US" sz="1550" dirty="0">
                <a:solidFill>
                  <a:srgbClr val="384653"/>
                </a:solidFill>
                <a:latin typeface="Roboto" pitchFamily="34" charset="0"/>
                <a:ea typeface="Roboto" pitchFamily="34" charset="-122"/>
                <a:cs typeface="Roboto" pitchFamily="34" charset="-120"/>
              </a:rPr>
              <a:t>.</a:t>
            </a:r>
            <a:endParaRPr lang="en-US" sz="1550" dirty="0"/>
          </a:p>
        </p:txBody>
      </p:sp>
      <p:sp>
        <p:nvSpPr>
          <p:cNvPr id="5" name="Shape 2"/>
          <p:cNvSpPr/>
          <p:nvPr/>
        </p:nvSpPr>
        <p:spPr>
          <a:xfrm>
            <a:off x="6280190" y="4404360"/>
            <a:ext cx="2386489" cy="2074783"/>
          </a:xfrm>
          <a:prstGeom prst="roundRect">
            <a:avLst>
              <a:gd name="adj" fmla="val 4018"/>
            </a:avLst>
          </a:prstGeom>
          <a:solidFill>
            <a:srgbClr val="FAF9F5"/>
          </a:solidFill>
          <a:ln w="22860">
            <a:solidFill>
              <a:srgbClr val="BFD3D8"/>
            </a:solidFill>
            <a:prstDash val="solid"/>
          </a:ln>
        </p:spPr>
      </p:sp>
      <p:sp>
        <p:nvSpPr>
          <p:cNvPr id="6" name="Text 3"/>
          <p:cNvSpPr/>
          <p:nvPr/>
        </p:nvSpPr>
        <p:spPr>
          <a:xfrm>
            <a:off x="6501408" y="4625578"/>
            <a:ext cx="1944053" cy="310158"/>
          </a:xfrm>
          <a:prstGeom prst="rect">
            <a:avLst/>
          </a:prstGeom>
          <a:noFill/>
          <a:ln/>
        </p:spPr>
        <p:txBody>
          <a:bodyPr wrap="none" lIns="0" tIns="0" rIns="0" bIns="0" rtlCol="0" anchor="t"/>
          <a:lstStyle/>
          <a:p>
            <a:pPr marL="0" indent="0" algn="l">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Data Precision</a:t>
            </a:r>
            <a:endParaRPr lang="en-US" sz="1950" dirty="0"/>
          </a:p>
        </p:txBody>
      </p:sp>
      <p:sp>
        <p:nvSpPr>
          <p:cNvPr id="7" name="Text 4"/>
          <p:cNvSpPr/>
          <p:nvPr/>
        </p:nvSpPr>
        <p:spPr>
          <a:xfrm>
            <a:off x="6501408" y="5054798"/>
            <a:ext cx="1944053" cy="892969"/>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ea typeface="Roboto" pitchFamily="34" charset="-122"/>
                <a:cs typeface="Roboto" pitchFamily="34" charset="-120"/>
              </a:rPr>
              <a:t>Extract exact information for accurate reporting</a:t>
            </a:r>
            <a:r>
              <a:rPr lang="en-US" sz="1550" dirty="0">
                <a:solidFill>
                  <a:srgbClr val="384653"/>
                </a:solidFill>
                <a:latin typeface="Roboto" pitchFamily="34" charset="0"/>
                <a:ea typeface="Roboto" pitchFamily="34" charset="-122"/>
                <a:cs typeface="Roboto" pitchFamily="34" charset="-120"/>
              </a:rPr>
              <a:t>.</a:t>
            </a:r>
            <a:endParaRPr lang="en-US" sz="1550" dirty="0"/>
          </a:p>
        </p:txBody>
      </p:sp>
      <p:sp>
        <p:nvSpPr>
          <p:cNvPr id="8" name="Shape 5"/>
          <p:cNvSpPr/>
          <p:nvPr/>
        </p:nvSpPr>
        <p:spPr>
          <a:xfrm>
            <a:off x="8865037" y="4404360"/>
            <a:ext cx="2386608" cy="2074783"/>
          </a:xfrm>
          <a:prstGeom prst="roundRect">
            <a:avLst>
              <a:gd name="adj" fmla="val 4018"/>
            </a:avLst>
          </a:prstGeom>
          <a:solidFill>
            <a:srgbClr val="FAF9F5"/>
          </a:solidFill>
          <a:ln w="22860">
            <a:solidFill>
              <a:srgbClr val="BFD3D8"/>
            </a:solidFill>
            <a:prstDash val="solid"/>
          </a:ln>
        </p:spPr>
      </p:sp>
      <p:sp>
        <p:nvSpPr>
          <p:cNvPr id="9" name="Text 6"/>
          <p:cNvSpPr/>
          <p:nvPr/>
        </p:nvSpPr>
        <p:spPr>
          <a:xfrm>
            <a:off x="9086255" y="4625578"/>
            <a:ext cx="1944172" cy="620316"/>
          </a:xfrm>
          <a:prstGeom prst="rect">
            <a:avLst/>
          </a:prstGeom>
          <a:noFill/>
          <a:ln/>
        </p:spPr>
        <p:txBody>
          <a:bodyPr wrap="square" lIns="0" tIns="0" rIns="0" bIns="0" rtlCol="0" anchor="t"/>
          <a:lstStyle/>
          <a:p>
            <a:pPr marL="0" indent="0" algn="l">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Trend Identification</a:t>
            </a:r>
            <a:endParaRPr lang="en-US" sz="1950" dirty="0"/>
          </a:p>
        </p:txBody>
      </p:sp>
      <p:sp>
        <p:nvSpPr>
          <p:cNvPr id="10" name="Text 7"/>
          <p:cNvSpPr/>
          <p:nvPr/>
        </p:nvSpPr>
        <p:spPr>
          <a:xfrm>
            <a:off x="9086255" y="5364956"/>
            <a:ext cx="1944172" cy="892969"/>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ea typeface="Roboto" pitchFamily="34" charset="-122"/>
                <a:cs typeface="Roboto" pitchFamily="34" charset="-120"/>
              </a:rPr>
              <a:t>Uncover patterns in patient data over time.</a:t>
            </a:r>
            <a:endParaRPr lang="en-US" sz="1550" dirty="0"/>
          </a:p>
        </p:txBody>
      </p:sp>
      <p:sp>
        <p:nvSpPr>
          <p:cNvPr id="11" name="Shape 8"/>
          <p:cNvSpPr/>
          <p:nvPr/>
        </p:nvSpPr>
        <p:spPr>
          <a:xfrm>
            <a:off x="11450003" y="4404360"/>
            <a:ext cx="2386608" cy="2074783"/>
          </a:xfrm>
          <a:prstGeom prst="roundRect">
            <a:avLst>
              <a:gd name="adj" fmla="val 4018"/>
            </a:avLst>
          </a:prstGeom>
          <a:solidFill>
            <a:srgbClr val="FAF9F5"/>
          </a:solidFill>
          <a:ln w="22860">
            <a:solidFill>
              <a:srgbClr val="BFD3D8"/>
            </a:solidFill>
            <a:prstDash val="solid"/>
          </a:ln>
        </p:spPr>
      </p:sp>
      <p:sp>
        <p:nvSpPr>
          <p:cNvPr id="12" name="Text 9"/>
          <p:cNvSpPr/>
          <p:nvPr/>
        </p:nvSpPr>
        <p:spPr>
          <a:xfrm>
            <a:off x="11671221" y="4625578"/>
            <a:ext cx="1944172" cy="620316"/>
          </a:xfrm>
          <a:prstGeom prst="rect">
            <a:avLst/>
          </a:prstGeom>
          <a:noFill/>
          <a:ln/>
        </p:spPr>
        <p:txBody>
          <a:bodyPr wrap="square" lIns="0" tIns="0" rIns="0" bIns="0" rtlCol="0" anchor="t"/>
          <a:lstStyle/>
          <a:p>
            <a:pPr marL="0" indent="0" algn="l">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Custom Reporting</a:t>
            </a:r>
            <a:endParaRPr lang="en-US" sz="1950" dirty="0"/>
          </a:p>
        </p:txBody>
      </p:sp>
      <p:sp>
        <p:nvSpPr>
          <p:cNvPr id="13" name="Text 10"/>
          <p:cNvSpPr/>
          <p:nvPr/>
        </p:nvSpPr>
        <p:spPr>
          <a:xfrm>
            <a:off x="11671221" y="5364956"/>
            <a:ext cx="1944172" cy="892969"/>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ea typeface="Roboto" pitchFamily="34" charset="-122"/>
                <a:cs typeface="Roboto" pitchFamily="34" charset="-120"/>
              </a:rPr>
              <a:t>Generate tailored reports for specific metrics.</a:t>
            </a:r>
            <a:endParaRPr lang="en-US" sz="15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AI-generated content may be incorrect.">
            <a:extLst>
              <a:ext uri="{FF2B5EF4-FFF2-40B4-BE49-F238E27FC236}">
                <a16:creationId xmlns:a16="http://schemas.microsoft.com/office/drawing/2014/main" id="{2D9BA310-46A0-25EA-3321-C42173DBE785}"/>
              </a:ext>
            </a:extLst>
          </p:cNvPr>
          <p:cNvPicPr>
            <a:picLocks noChangeAspect="1"/>
          </p:cNvPicPr>
          <p:nvPr/>
        </p:nvPicPr>
        <p:blipFill>
          <a:blip r:embed="rId2"/>
          <a:stretch>
            <a:fillRect/>
          </a:stretch>
        </p:blipFill>
        <p:spPr>
          <a:xfrm>
            <a:off x="566108" y="561491"/>
            <a:ext cx="9021434" cy="693516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872346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816A196E-4874-131B-8493-1333FC29FB11}"/>
              </a:ext>
            </a:extLst>
          </p:cNvPr>
          <p:cNvPicPr>
            <a:picLocks noChangeAspect="1"/>
          </p:cNvPicPr>
          <p:nvPr/>
        </p:nvPicPr>
        <p:blipFill>
          <a:blip r:embed="rId2"/>
          <a:stretch>
            <a:fillRect/>
          </a:stretch>
        </p:blipFill>
        <p:spPr>
          <a:xfrm>
            <a:off x="656576" y="585295"/>
            <a:ext cx="9297698" cy="70590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41227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Picture 68" descr="A screenshot of a computer&#10;&#10;AI-generated content may be incorrect.">
            <a:extLst>
              <a:ext uri="{FF2B5EF4-FFF2-40B4-BE49-F238E27FC236}">
                <a16:creationId xmlns:a16="http://schemas.microsoft.com/office/drawing/2014/main" id="{FF617DAA-625D-CCCB-0BF6-6A2F125B8ADA}"/>
              </a:ext>
            </a:extLst>
          </p:cNvPr>
          <p:cNvPicPr>
            <a:picLocks noChangeAspect="1"/>
          </p:cNvPicPr>
          <p:nvPr/>
        </p:nvPicPr>
        <p:blipFill>
          <a:blip r:embed="rId2"/>
          <a:stretch>
            <a:fillRect/>
          </a:stretch>
        </p:blipFill>
        <p:spPr>
          <a:xfrm>
            <a:off x="713775" y="542438"/>
            <a:ext cx="8592749" cy="69732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17647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A490932D-FD44-9299-1064-0472FBE2C532}"/>
              </a:ext>
            </a:extLst>
          </p:cNvPr>
          <p:cNvPicPr>
            <a:picLocks noChangeAspect="1"/>
          </p:cNvPicPr>
          <p:nvPr/>
        </p:nvPicPr>
        <p:blipFill>
          <a:blip r:embed="rId2"/>
          <a:stretch>
            <a:fillRect/>
          </a:stretch>
        </p:blipFill>
        <p:spPr>
          <a:xfrm>
            <a:off x="575405" y="542438"/>
            <a:ext cx="12279439" cy="69732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74386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6501C2FD-CD34-117A-17A9-94FD65ABFE3A}"/>
              </a:ext>
            </a:extLst>
          </p:cNvPr>
          <p:cNvPicPr>
            <a:picLocks noChangeAspect="1"/>
          </p:cNvPicPr>
          <p:nvPr/>
        </p:nvPicPr>
        <p:blipFill>
          <a:blip r:embed="rId2"/>
          <a:stretch>
            <a:fillRect/>
          </a:stretch>
        </p:blipFill>
        <p:spPr>
          <a:xfrm>
            <a:off x="651523" y="390036"/>
            <a:ext cx="13460703" cy="70113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24046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F20689C5-F65A-AF5D-27BF-2067395082F7}"/>
              </a:ext>
            </a:extLst>
          </p:cNvPr>
          <p:cNvPicPr>
            <a:picLocks noChangeAspect="1"/>
          </p:cNvPicPr>
          <p:nvPr/>
        </p:nvPicPr>
        <p:blipFill>
          <a:blip r:embed="rId2"/>
          <a:stretch>
            <a:fillRect/>
          </a:stretch>
        </p:blipFill>
        <p:spPr>
          <a:xfrm>
            <a:off x="685035" y="471012"/>
            <a:ext cx="10955279" cy="68113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895597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604BD219-3CFF-ED68-CD5C-FB95F8E2FD75}"/>
              </a:ext>
            </a:extLst>
          </p:cNvPr>
          <p:cNvPicPr>
            <a:picLocks noChangeAspect="1"/>
          </p:cNvPicPr>
          <p:nvPr/>
        </p:nvPicPr>
        <p:blipFill>
          <a:blip r:embed="rId2"/>
          <a:stretch>
            <a:fillRect/>
          </a:stretch>
        </p:blipFill>
        <p:spPr>
          <a:xfrm>
            <a:off x="737517" y="461452"/>
            <a:ext cx="9612066" cy="73066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83298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A70927B-4346-9DF3-78E5-20D266BA3662}"/>
              </a:ext>
            </a:extLst>
          </p:cNvPr>
          <p:cNvSpPr/>
          <p:nvPr/>
        </p:nvSpPr>
        <p:spPr>
          <a:xfrm>
            <a:off x="3819644" y="1438275"/>
            <a:ext cx="6272332" cy="1057275"/>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2"/>
          <p:cNvSpPr/>
          <p:nvPr/>
        </p:nvSpPr>
        <p:spPr>
          <a:xfrm>
            <a:off x="4073247" y="1670683"/>
            <a:ext cx="5258633" cy="620078"/>
          </a:xfrm>
          <a:prstGeom prst="rect">
            <a:avLst/>
          </a:prstGeom>
          <a:noFill/>
          <a:ln/>
        </p:spPr>
        <p:txBody>
          <a:bodyPr wrap="none" lIns="0" tIns="0" rIns="0" bIns="0" rtlCol="0" anchor="t"/>
          <a:lstStyle/>
          <a:p>
            <a:pPr marL="571500" indent="-571500" algn="l">
              <a:lnSpc>
                <a:spcPts val="4850"/>
              </a:lnSpc>
              <a:buFont typeface="Wingdings" panose="05000000000000000000" pitchFamily="2" charset="2"/>
              <a:buChar char="v"/>
            </a:pPr>
            <a:r>
              <a:rPr lang="en-US" sz="3900" dirty="0">
                <a:solidFill>
                  <a:schemeClr val="bg1"/>
                </a:solidFill>
                <a:latin typeface="Host Grotesk Medium" pitchFamily="34" charset="0"/>
                <a:ea typeface="Host Grotesk Medium" pitchFamily="34" charset="-122"/>
                <a:cs typeface="Host Grotesk Medium" pitchFamily="34" charset="-120"/>
              </a:rPr>
              <a:t>Key Healthcare Metrics</a:t>
            </a:r>
            <a:endParaRPr lang="en-US" sz="3900" dirty="0">
              <a:solidFill>
                <a:schemeClr val="bg1"/>
              </a:solidFill>
            </a:endParaRPr>
          </a:p>
        </p:txBody>
      </p:sp>
      <p:sp>
        <p:nvSpPr>
          <p:cNvPr id="5" name="Text 3"/>
          <p:cNvSpPr/>
          <p:nvPr/>
        </p:nvSpPr>
        <p:spPr>
          <a:xfrm>
            <a:off x="744974" y="4518542"/>
            <a:ext cx="3074670" cy="654963"/>
          </a:xfrm>
          <a:prstGeom prst="rect">
            <a:avLst/>
          </a:prstGeom>
          <a:noFill/>
          <a:ln/>
        </p:spPr>
        <p:txBody>
          <a:bodyPr wrap="none" lIns="0" tIns="0" rIns="0" bIns="0" rtlCol="0" anchor="t"/>
          <a:lstStyle/>
          <a:p>
            <a:pPr marL="0" indent="0" algn="ctr">
              <a:lnSpc>
                <a:spcPts val="5150"/>
              </a:lnSpc>
              <a:buNone/>
            </a:pPr>
            <a:r>
              <a:rPr lang="en-US" sz="5150" dirty="0">
                <a:solidFill>
                  <a:srgbClr val="384653"/>
                </a:solidFill>
                <a:latin typeface="Host Grotesk Medium" pitchFamily="34" charset="0"/>
                <a:ea typeface="Host Grotesk Medium" pitchFamily="34" charset="-122"/>
                <a:cs typeface="Host Grotesk Medium" pitchFamily="34" charset="-120"/>
              </a:rPr>
              <a:t>4,530</a:t>
            </a:r>
            <a:endParaRPr lang="en-US" sz="5150" dirty="0"/>
          </a:p>
        </p:txBody>
      </p:sp>
      <p:sp>
        <p:nvSpPr>
          <p:cNvPr id="6" name="Text 4"/>
          <p:cNvSpPr/>
          <p:nvPr/>
        </p:nvSpPr>
        <p:spPr>
          <a:xfrm>
            <a:off x="1041797" y="5421512"/>
            <a:ext cx="2480905" cy="310158"/>
          </a:xfrm>
          <a:prstGeom prst="rect">
            <a:avLst/>
          </a:prstGeom>
          <a:noFill/>
          <a:ln/>
        </p:spPr>
        <p:txBody>
          <a:bodyPr wrap="none" lIns="0" tIns="0" rIns="0" bIns="0" rtlCol="0" anchor="t"/>
          <a:lstStyle/>
          <a:p>
            <a:pPr marL="0" indent="0" algn="ctr">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Total Patients</a:t>
            </a:r>
            <a:endParaRPr lang="en-US" sz="1950" dirty="0"/>
          </a:p>
        </p:txBody>
      </p:sp>
      <p:sp>
        <p:nvSpPr>
          <p:cNvPr id="7" name="Text 5"/>
          <p:cNvSpPr/>
          <p:nvPr/>
        </p:nvSpPr>
        <p:spPr>
          <a:xfrm>
            <a:off x="744974" y="5850732"/>
            <a:ext cx="3074670" cy="297656"/>
          </a:xfrm>
          <a:prstGeom prst="rect">
            <a:avLst/>
          </a:prstGeom>
          <a:noFill/>
          <a:ln/>
        </p:spPr>
        <p:txBody>
          <a:bodyPr wrap="none" lIns="0" tIns="0" rIns="0" bIns="0" rtlCol="0" anchor="t"/>
          <a:lstStyle/>
          <a:p>
            <a:pPr marL="0" indent="0" algn="ctr">
              <a:lnSpc>
                <a:spcPts val="2300"/>
              </a:lnSpc>
              <a:buNone/>
            </a:pPr>
            <a:r>
              <a:rPr lang="en-US" sz="1550" dirty="0">
                <a:solidFill>
                  <a:srgbClr val="384653"/>
                </a:solidFill>
                <a:latin typeface="Roboto" pitchFamily="34" charset="0"/>
                <a:ea typeface="Roboto" pitchFamily="34" charset="-122"/>
                <a:cs typeface="Roboto" pitchFamily="34" charset="-120"/>
              </a:rPr>
              <a:t>Comprehensive patient database</a:t>
            </a:r>
            <a:endParaRPr lang="en-US" sz="1550" dirty="0"/>
          </a:p>
        </p:txBody>
      </p:sp>
      <p:sp>
        <p:nvSpPr>
          <p:cNvPr id="8" name="Text 6"/>
          <p:cNvSpPr/>
          <p:nvPr/>
        </p:nvSpPr>
        <p:spPr>
          <a:xfrm>
            <a:off x="4134266" y="4518542"/>
            <a:ext cx="3074670" cy="654963"/>
          </a:xfrm>
          <a:prstGeom prst="rect">
            <a:avLst/>
          </a:prstGeom>
          <a:noFill/>
          <a:ln/>
        </p:spPr>
        <p:txBody>
          <a:bodyPr wrap="none" lIns="0" tIns="0" rIns="0" bIns="0" rtlCol="0" anchor="t"/>
          <a:lstStyle/>
          <a:p>
            <a:pPr marL="0" indent="0" algn="ctr">
              <a:lnSpc>
                <a:spcPts val="5150"/>
              </a:lnSpc>
              <a:buNone/>
            </a:pPr>
            <a:r>
              <a:rPr lang="en-US" sz="5150" dirty="0">
                <a:solidFill>
                  <a:srgbClr val="384653"/>
                </a:solidFill>
                <a:latin typeface="Host Grotesk Medium" pitchFamily="34" charset="0"/>
                <a:ea typeface="Host Grotesk Medium" pitchFamily="34" charset="-122"/>
                <a:cs typeface="Host Grotesk Medium" pitchFamily="34" charset="-120"/>
              </a:rPr>
              <a:t>5,067</a:t>
            </a:r>
            <a:endParaRPr lang="en-US" sz="5150" dirty="0"/>
          </a:p>
        </p:txBody>
      </p:sp>
      <p:sp>
        <p:nvSpPr>
          <p:cNvPr id="9" name="Text 7"/>
          <p:cNvSpPr/>
          <p:nvPr/>
        </p:nvSpPr>
        <p:spPr>
          <a:xfrm>
            <a:off x="4431089" y="5421512"/>
            <a:ext cx="2480905" cy="310158"/>
          </a:xfrm>
          <a:prstGeom prst="rect">
            <a:avLst/>
          </a:prstGeom>
          <a:noFill/>
          <a:ln/>
        </p:spPr>
        <p:txBody>
          <a:bodyPr wrap="none" lIns="0" tIns="0" rIns="0" bIns="0" rtlCol="0" anchor="t"/>
          <a:lstStyle/>
          <a:p>
            <a:pPr marL="0" indent="0" algn="ctr">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Total Admissions</a:t>
            </a:r>
            <a:endParaRPr lang="en-US" sz="1950" dirty="0"/>
          </a:p>
        </p:txBody>
      </p:sp>
      <p:sp>
        <p:nvSpPr>
          <p:cNvPr id="10" name="Text 8"/>
          <p:cNvSpPr/>
          <p:nvPr/>
        </p:nvSpPr>
        <p:spPr>
          <a:xfrm>
            <a:off x="4134266" y="5850732"/>
            <a:ext cx="3074670" cy="297656"/>
          </a:xfrm>
          <a:prstGeom prst="rect">
            <a:avLst/>
          </a:prstGeom>
          <a:noFill/>
          <a:ln/>
        </p:spPr>
        <p:txBody>
          <a:bodyPr wrap="none" lIns="0" tIns="0" rIns="0" bIns="0" rtlCol="0" anchor="t"/>
          <a:lstStyle/>
          <a:p>
            <a:pPr marL="0" indent="0" algn="ctr">
              <a:lnSpc>
                <a:spcPts val="2300"/>
              </a:lnSpc>
              <a:buNone/>
            </a:pPr>
            <a:r>
              <a:rPr lang="en-US" sz="1550" dirty="0">
                <a:solidFill>
                  <a:srgbClr val="384653"/>
                </a:solidFill>
                <a:latin typeface="Roboto" pitchFamily="34" charset="0"/>
                <a:ea typeface="Roboto" pitchFamily="34" charset="-122"/>
                <a:cs typeface="Roboto" pitchFamily="34" charset="-120"/>
              </a:rPr>
              <a:t>Hospital visits recorded</a:t>
            </a:r>
            <a:endParaRPr lang="en-US" sz="1550" dirty="0"/>
          </a:p>
        </p:txBody>
      </p:sp>
      <p:sp>
        <p:nvSpPr>
          <p:cNvPr id="11" name="Text 9"/>
          <p:cNvSpPr/>
          <p:nvPr/>
        </p:nvSpPr>
        <p:spPr>
          <a:xfrm>
            <a:off x="7523678" y="4518542"/>
            <a:ext cx="3074670" cy="654963"/>
          </a:xfrm>
          <a:prstGeom prst="rect">
            <a:avLst/>
          </a:prstGeom>
          <a:noFill/>
          <a:ln/>
        </p:spPr>
        <p:txBody>
          <a:bodyPr wrap="none" lIns="0" tIns="0" rIns="0" bIns="0" rtlCol="0" anchor="t"/>
          <a:lstStyle/>
          <a:p>
            <a:pPr marL="0" indent="0" algn="ctr">
              <a:lnSpc>
                <a:spcPts val="5150"/>
              </a:lnSpc>
              <a:buNone/>
            </a:pPr>
            <a:r>
              <a:rPr lang="en-US" sz="5150" dirty="0">
                <a:solidFill>
                  <a:srgbClr val="384653"/>
                </a:solidFill>
                <a:latin typeface="Host Grotesk Medium" pitchFamily="34" charset="0"/>
                <a:ea typeface="Host Grotesk Medium" pitchFamily="34" charset="-122"/>
                <a:cs typeface="Host Grotesk Medium" pitchFamily="34" charset="-120"/>
              </a:rPr>
              <a:t>44</a:t>
            </a:r>
            <a:endParaRPr lang="en-US" sz="5150" dirty="0"/>
          </a:p>
        </p:txBody>
      </p:sp>
      <p:sp>
        <p:nvSpPr>
          <p:cNvPr id="12" name="Text 10"/>
          <p:cNvSpPr/>
          <p:nvPr/>
        </p:nvSpPr>
        <p:spPr>
          <a:xfrm>
            <a:off x="7820501" y="5421512"/>
            <a:ext cx="2480905" cy="310158"/>
          </a:xfrm>
          <a:prstGeom prst="rect">
            <a:avLst/>
          </a:prstGeom>
          <a:noFill/>
          <a:ln/>
        </p:spPr>
        <p:txBody>
          <a:bodyPr wrap="none" lIns="0" tIns="0" rIns="0" bIns="0" rtlCol="0" anchor="t"/>
          <a:lstStyle/>
          <a:p>
            <a:pPr marL="0" indent="0" algn="ctr">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Average Age</a:t>
            </a:r>
            <a:endParaRPr lang="en-US" sz="1950" dirty="0"/>
          </a:p>
        </p:txBody>
      </p:sp>
      <p:sp>
        <p:nvSpPr>
          <p:cNvPr id="13" name="Text 11"/>
          <p:cNvSpPr/>
          <p:nvPr/>
        </p:nvSpPr>
        <p:spPr>
          <a:xfrm>
            <a:off x="7523678" y="5850732"/>
            <a:ext cx="3074670" cy="297656"/>
          </a:xfrm>
          <a:prstGeom prst="rect">
            <a:avLst/>
          </a:prstGeom>
          <a:noFill/>
          <a:ln/>
        </p:spPr>
        <p:txBody>
          <a:bodyPr wrap="none" lIns="0" tIns="0" rIns="0" bIns="0" rtlCol="0" anchor="t"/>
          <a:lstStyle/>
          <a:p>
            <a:pPr marL="0" indent="0" algn="ctr">
              <a:lnSpc>
                <a:spcPts val="2300"/>
              </a:lnSpc>
              <a:buNone/>
            </a:pPr>
            <a:r>
              <a:rPr lang="en-US" sz="1550" dirty="0">
                <a:solidFill>
                  <a:srgbClr val="384653"/>
                </a:solidFill>
                <a:latin typeface="Roboto" pitchFamily="34" charset="0"/>
                <a:ea typeface="Roboto" pitchFamily="34" charset="-122"/>
                <a:cs typeface="Roboto" pitchFamily="34" charset="-120"/>
              </a:rPr>
              <a:t>Mean patient age in years</a:t>
            </a:r>
            <a:endParaRPr lang="en-US" sz="1550" dirty="0"/>
          </a:p>
        </p:txBody>
      </p:sp>
      <p:sp>
        <p:nvSpPr>
          <p:cNvPr id="14" name="Text 12"/>
          <p:cNvSpPr/>
          <p:nvPr/>
        </p:nvSpPr>
        <p:spPr>
          <a:xfrm>
            <a:off x="10682882" y="4518542"/>
            <a:ext cx="3074789" cy="654963"/>
          </a:xfrm>
          <a:prstGeom prst="rect">
            <a:avLst/>
          </a:prstGeom>
          <a:noFill/>
          <a:ln/>
        </p:spPr>
        <p:txBody>
          <a:bodyPr wrap="none" lIns="0" tIns="0" rIns="0" bIns="0" rtlCol="0" anchor="t"/>
          <a:lstStyle/>
          <a:p>
            <a:pPr marL="0" indent="0" algn="ctr">
              <a:lnSpc>
                <a:spcPts val="5150"/>
              </a:lnSpc>
              <a:buNone/>
            </a:pPr>
            <a:r>
              <a:rPr lang="en-US" sz="5150" dirty="0">
                <a:solidFill>
                  <a:srgbClr val="384653"/>
                </a:solidFill>
                <a:latin typeface="Host Grotesk Medium" pitchFamily="34" charset="0"/>
                <a:ea typeface="Host Grotesk Medium" pitchFamily="34" charset="-122"/>
                <a:cs typeface="Host Grotesk Medium" pitchFamily="34" charset="-120"/>
              </a:rPr>
              <a:t>27</a:t>
            </a:r>
            <a:endParaRPr lang="en-US" sz="5150" dirty="0"/>
          </a:p>
        </p:txBody>
      </p:sp>
      <p:sp>
        <p:nvSpPr>
          <p:cNvPr id="15" name="Text 13"/>
          <p:cNvSpPr/>
          <p:nvPr/>
        </p:nvSpPr>
        <p:spPr>
          <a:xfrm>
            <a:off x="10979824" y="5421512"/>
            <a:ext cx="2480905" cy="310158"/>
          </a:xfrm>
          <a:prstGeom prst="rect">
            <a:avLst/>
          </a:prstGeom>
          <a:noFill/>
          <a:ln/>
        </p:spPr>
        <p:txBody>
          <a:bodyPr wrap="none" lIns="0" tIns="0" rIns="0" bIns="0" rtlCol="0" anchor="t"/>
          <a:lstStyle/>
          <a:p>
            <a:pPr marL="0" indent="0" algn="ctr">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Total Doctors</a:t>
            </a:r>
            <a:endParaRPr lang="en-US" sz="1950" dirty="0"/>
          </a:p>
        </p:txBody>
      </p:sp>
      <p:sp>
        <p:nvSpPr>
          <p:cNvPr id="16" name="Text 14"/>
          <p:cNvSpPr/>
          <p:nvPr/>
        </p:nvSpPr>
        <p:spPr>
          <a:xfrm>
            <a:off x="10682882" y="5850732"/>
            <a:ext cx="3074789" cy="297656"/>
          </a:xfrm>
          <a:prstGeom prst="rect">
            <a:avLst/>
          </a:prstGeom>
          <a:noFill/>
          <a:ln/>
        </p:spPr>
        <p:txBody>
          <a:bodyPr wrap="none" lIns="0" tIns="0" rIns="0" bIns="0" rtlCol="0" anchor="t"/>
          <a:lstStyle/>
          <a:p>
            <a:pPr marL="0" indent="0" algn="ctr">
              <a:lnSpc>
                <a:spcPts val="2300"/>
              </a:lnSpc>
              <a:buNone/>
            </a:pPr>
            <a:r>
              <a:rPr lang="en-US" sz="1550" dirty="0">
                <a:solidFill>
                  <a:srgbClr val="384653"/>
                </a:solidFill>
                <a:latin typeface="Roboto" pitchFamily="34" charset="0"/>
                <a:ea typeface="Roboto" pitchFamily="34" charset="-122"/>
                <a:cs typeface="Roboto" pitchFamily="34" charset="-120"/>
              </a:rPr>
              <a:t>Medical staff on record</a:t>
            </a:r>
            <a:endParaRPr lang="en-US" sz="15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medical report&#10;&#10;AI-generated content may be incorrect.">
            <a:extLst>
              <a:ext uri="{FF2B5EF4-FFF2-40B4-BE49-F238E27FC236}">
                <a16:creationId xmlns:a16="http://schemas.microsoft.com/office/drawing/2014/main" id="{E2EAF024-12DA-EE80-67B7-3715E1E64FD3}"/>
              </a:ext>
            </a:extLst>
          </p:cNvPr>
          <p:cNvPicPr>
            <a:picLocks noChangeAspect="1"/>
          </p:cNvPicPr>
          <p:nvPr/>
        </p:nvPicPr>
        <p:blipFill>
          <a:blip r:embed="rId2"/>
          <a:stretch>
            <a:fillRect/>
          </a:stretch>
        </p:blipFill>
        <p:spPr>
          <a:xfrm>
            <a:off x="823256" y="532921"/>
            <a:ext cx="9402487" cy="68589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79206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12EFC77C-1B27-3A12-45E7-6CEE4BE7EF78}"/>
              </a:ext>
            </a:extLst>
          </p:cNvPr>
          <p:cNvPicPr>
            <a:picLocks noChangeAspect="1"/>
          </p:cNvPicPr>
          <p:nvPr/>
        </p:nvPicPr>
        <p:blipFill>
          <a:blip r:embed="rId2"/>
          <a:stretch>
            <a:fillRect/>
          </a:stretch>
        </p:blipFill>
        <p:spPr>
          <a:xfrm>
            <a:off x="975575" y="780685"/>
            <a:ext cx="10564699" cy="52204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10096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2D387C61-C32F-0F09-A879-3AD2D6C734E1}"/>
              </a:ext>
            </a:extLst>
          </p:cNvPr>
          <p:cNvPicPr>
            <a:picLocks noChangeAspect="1"/>
          </p:cNvPicPr>
          <p:nvPr/>
        </p:nvPicPr>
        <p:blipFill>
          <a:blip r:embed="rId2"/>
          <a:stretch>
            <a:fillRect/>
          </a:stretch>
        </p:blipFill>
        <p:spPr>
          <a:xfrm>
            <a:off x="927886" y="947311"/>
            <a:ext cx="11479227" cy="61063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19652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DFBDD343-7EA6-4BB5-B859-F532A5618CED}"/>
              </a:ext>
            </a:extLst>
          </p:cNvPr>
          <p:cNvPicPr>
            <a:picLocks noChangeAspect="1"/>
          </p:cNvPicPr>
          <p:nvPr/>
        </p:nvPicPr>
        <p:blipFill>
          <a:blip r:embed="rId2"/>
          <a:stretch>
            <a:fillRect/>
          </a:stretch>
        </p:blipFill>
        <p:spPr>
          <a:xfrm>
            <a:off x="870974" y="694953"/>
            <a:ext cx="8068801" cy="53347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54422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41B4CEFE-7FBA-8BB7-DB3D-0E3F9DE34DA3}"/>
              </a:ext>
            </a:extLst>
          </p:cNvPr>
          <p:cNvPicPr>
            <a:picLocks noChangeAspect="1"/>
          </p:cNvPicPr>
          <p:nvPr/>
        </p:nvPicPr>
        <p:blipFill>
          <a:blip r:embed="rId2"/>
          <a:stretch>
            <a:fillRect/>
          </a:stretch>
        </p:blipFill>
        <p:spPr>
          <a:xfrm>
            <a:off x="804003" y="499578"/>
            <a:ext cx="12317544" cy="69446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77310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59206871-FC68-62E2-5542-D3D5795CA16D}"/>
              </a:ext>
            </a:extLst>
          </p:cNvPr>
          <p:cNvPicPr>
            <a:picLocks noChangeAspect="1"/>
          </p:cNvPicPr>
          <p:nvPr/>
        </p:nvPicPr>
        <p:blipFill>
          <a:blip r:embed="rId2"/>
          <a:stretch>
            <a:fillRect/>
          </a:stretch>
        </p:blipFill>
        <p:spPr>
          <a:xfrm>
            <a:off x="932863" y="818801"/>
            <a:ext cx="8402223" cy="49917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829797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DFCC41F1-192F-DFC1-05F8-0C6FDFA38A6E}"/>
              </a:ext>
            </a:extLst>
          </p:cNvPr>
          <p:cNvPicPr>
            <a:picLocks noChangeAspect="1"/>
          </p:cNvPicPr>
          <p:nvPr/>
        </p:nvPicPr>
        <p:blipFill>
          <a:blip r:embed="rId2"/>
          <a:stretch>
            <a:fillRect/>
          </a:stretch>
        </p:blipFill>
        <p:spPr>
          <a:xfrm>
            <a:off x="832563" y="866433"/>
            <a:ext cx="12527123" cy="48965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525695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7E3B7D4E-FF4A-28AE-74E8-AAA29094EE9A}"/>
              </a:ext>
            </a:extLst>
          </p:cNvPr>
          <p:cNvPicPr>
            <a:picLocks noChangeAspect="1"/>
          </p:cNvPicPr>
          <p:nvPr/>
        </p:nvPicPr>
        <p:blipFill>
          <a:blip r:embed="rId2"/>
          <a:stretch>
            <a:fillRect/>
          </a:stretch>
        </p:blipFill>
        <p:spPr>
          <a:xfrm>
            <a:off x="809625" y="529286"/>
            <a:ext cx="14630400" cy="67138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154361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BACEA4D3-D450-C1AA-2CA8-C604291D1672}"/>
              </a:ext>
            </a:extLst>
          </p:cNvPr>
          <p:cNvPicPr>
            <a:picLocks noChangeAspect="1"/>
          </p:cNvPicPr>
          <p:nvPr/>
        </p:nvPicPr>
        <p:blipFill>
          <a:blip r:embed="rId2"/>
          <a:stretch>
            <a:fillRect/>
          </a:stretch>
        </p:blipFill>
        <p:spPr>
          <a:xfrm>
            <a:off x="897810" y="592812"/>
            <a:ext cx="8764223" cy="72209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36472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6AE1E275-D61E-C52F-AFFA-39CCC2BC15B9}"/>
              </a:ext>
            </a:extLst>
          </p:cNvPr>
          <p:cNvPicPr>
            <a:picLocks noChangeAspect="1"/>
          </p:cNvPicPr>
          <p:nvPr/>
        </p:nvPicPr>
        <p:blipFill>
          <a:blip r:embed="rId2"/>
          <a:stretch>
            <a:fillRect/>
          </a:stretch>
        </p:blipFill>
        <p:spPr>
          <a:xfrm>
            <a:off x="865565" y="528137"/>
            <a:ext cx="10736173" cy="71733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3526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689A0C1C-0BFB-68A8-7B93-EB58261926CD}"/>
              </a:ext>
            </a:extLst>
          </p:cNvPr>
          <p:cNvPicPr>
            <a:picLocks noChangeAspect="1"/>
          </p:cNvPicPr>
          <p:nvPr/>
        </p:nvPicPr>
        <p:blipFill>
          <a:blip r:embed="rId2"/>
          <a:stretch>
            <a:fillRect/>
          </a:stretch>
        </p:blipFill>
        <p:spPr>
          <a:xfrm>
            <a:off x="1937587" y="561499"/>
            <a:ext cx="10755226" cy="682085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07988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C9065DF3-ADE7-F56C-B592-BF7107FBB93B}"/>
              </a:ext>
            </a:extLst>
          </p:cNvPr>
          <p:cNvPicPr>
            <a:picLocks noChangeAspect="1"/>
          </p:cNvPicPr>
          <p:nvPr/>
        </p:nvPicPr>
        <p:blipFill>
          <a:blip r:embed="rId2"/>
          <a:stretch>
            <a:fillRect/>
          </a:stretch>
        </p:blipFill>
        <p:spPr>
          <a:xfrm>
            <a:off x="875071" y="764484"/>
            <a:ext cx="14630400" cy="52257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424602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F8D1F42C-9D2D-3647-B20B-5AFB31CC96CA}"/>
              </a:ext>
            </a:extLst>
          </p:cNvPr>
          <p:cNvPicPr>
            <a:picLocks noChangeAspect="1"/>
          </p:cNvPicPr>
          <p:nvPr/>
        </p:nvPicPr>
        <p:blipFill>
          <a:blip r:embed="rId2"/>
          <a:stretch>
            <a:fillRect/>
          </a:stretch>
        </p:blipFill>
        <p:spPr>
          <a:xfrm>
            <a:off x="766916" y="674621"/>
            <a:ext cx="14630400" cy="65460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716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9E215F7C-955F-6EA6-631D-A1DB82288C63}"/>
              </a:ext>
            </a:extLst>
          </p:cNvPr>
          <p:cNvPicPr>
            <a:picLocks noChangeAspect="1"/>
          </p:cNvPicPr>
          <p:nvPr/>
        </p:nvPicPr>
        <p:blipFill>
          <a:blip r:embed="rId2"/>
          <a:stretch>
            <a:fillRect/>
          </a:stretch>
        </p:blipFill>
        <p:spPr>
          <a:xfrm>
            <a:off x="722848" y="447163"/>
            <a:ext cx="12870071" cy="73352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163761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663C10A1-6F02-DB84-1D80-ECD90497B12A}"/>
              </a:ext>
            </a:extLst>
          </p:cNvPr>
          <p:cNvPicPr>
            <a:picLocks noChangeAspect="1"/>
          </p:cNvPicPr>
          <p:nvPr/>
        </p:nvPicPr>
        <p:blipFill>
          <a:blip r:embed="rId2"/>
          <a:stretch>
            <a:fillRect/>
          </a:stretch>
        </p:blipFill>
        <p:spPr>
          <a:xfrm>
            <a:off x="737419" y="867825"/>
            <a:ext cx="13657007" cy="54936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588784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4EA4351C-26FF-5417-EA51-AC28C898B5AF}"/>
              </a:ext>
            </a:extLst>
          </p:cNvPr>
          <p:cNvPicPr>
            <a:picLocks noChangeAspect="1"/>
          </p:cNvPicPr>
          <p:nvPr/>
        </p:nvPicPr>
        <p:blipFill>
          <a:blip r:embed="rId2"/>
          <a:stretch>
            <a:fillRect/>
          </a:stretch>
        </p:blipFill>
        <p:spPr>
          <a:xfrm>
            <a:off x="618190" y="681824"/>
            <a:ext cx="13394019" cy="63350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895174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3B4BDD8F-FDE4-9E28-E458-0D22133DDC96}"/>
              </a:ext>
            </a:extLst>
          </p:cNvPr>
          <p:cNvPicPr>
            <a:picLocks noChangeAspect="1"/>
          </p:cNvPicPr>
          <p:nvPr/>
        </p:nvPicPr>
        <p:blipFill>
          <a:blip r:embed="rId2"/>
          <a:stretch>
            <a:fillRect/>
          </a:stretch>
        </p:blipFill>
        <p:spPr>
          <a:xfrm>
            <a:off x="658762" y="600049"/>
            <a:ext cx="13696335" cy="64395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31192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FEBE4181-7BCF-8E93-6CBA-B96528251DA3}"/>
              </a:ext>
            </a:extLst>
          </p:cNvPr>
          <p:cNvPicPr>
            <a:picLocks noChangeAspect="1"/>
          </p:cNvPicPr>
          <p:nvPr/>
        </p:nvPicPr>
        <p:blipFill>
          <a:blip r:embed="rId2"/>
          <a:stretch>
            <a:fillRect/>
          </a:stretch>
        </p:blipFill>
        <p:spPr>
          <a:xfrm>
            <a:off x="523875" y="674077"/>
            <a:ext cx="14630400" cy="63480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987398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4FD1B5E0-08AF-C179-C577-F7D893091512}"/>
              </a:ext>
            </a:extLst>
          </p:cNvPr>
          <p:cNvPicPr>
            <a:picLocks noChangeAspect="1"/>
          </p:cNvPicPr>
          <p:nvPr/>
        </p:nvPicPr>
        <p:blipFill>
          <a:blip r:embed="rId2"/>
          <a:stretch>
            <a:fillRect/>
          </a:stretch>
        </p:blipFill>
        <p:spPr>
          <a:xfrm>
            <a:off x="775761" y="547189"/>
            <a:ext cx="9735909" cy="71352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422583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274067DD-96E8-9322-01A4-CB0C2D62381C}"/>
              </a:ext>
            </a:extLst>
          </p:cNvPr>
          <p:cNvPicPr>
            <a:picLocks noChangeAspect="1"/>
          </p:cNvPicPr>
          <p:nvPr/>
        </p:nvPicPr>
        <p:blipFill>
          <a:blip r:embed="rId2"/>
          <a:stretch>
            <a:fillRect/>
          </a:stretch>
        </p:blipFill>
        <p:spPr>
          <a:xfrm>
            <a:off x="855407" y="599480"/>
            <a:ext cx="14630400" cy="61457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391088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BE870CE5-3FB3-37BC-E7AE-9E15DBD46057}"/>
              </a:ext>
            </a:extLst>
          </p:cNvPr>
          <p:cNvPicPr>
            <a:picLocks noChangeAspect="1"/>
          </p:cNvPicPr>
          <p:nvPr/>
        </p:nvPicPr>
        <p:blipFill>
          <a:blip r:embed="rId2"/>
          <a:stretch>
            <a:fillRect/>
          </a:stretch>
        </p:blipFill>
        <p:spPr>
          <a:xfrm>
            <a:off x="648929" y="614239"/>
            <a:ext cx="14630400" cy="63915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379687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0870F5C-B8F4-F754-F9FC-68168DD0797B}"/>
              </a:ext>
            </a:extLst>
          </p:cNvPr>
          <p:cNvSpPr/>
          <p:nvPr/>
        </p:nvSpPr>
        <p:spPr>
          <a:xfrm>
            <a:off x="2686049" y="800100"/>
            <a:ext cx="9201151" cy="106680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2"/>
          <p:cNvSpPr/>
          <p:nvPr/>
        </p:nvSpPr>
        <p:spPr>
          <a:xfrm>
            <a:off x="2839045" y="1022270"/>
            <a:ext cx="8243292" cy="620078"/>
          </a:xfrm>
          <a:prstGeom prst="rect">
            <a:avLst/>
          </a:prstGeom>
          <a:noFill/>
          <a:ln/>
        </p:spPr>
        <p:txBody>
          <a:bodyPr wrap="none" lIns="0" tIns="0" rIns="0" bIns="0" rtlCol="0" anchor="t"/>
          <a:lstStyle/>
          <a:p>
            <a:pPr marL="571500" indent="-571500" algn="l">
              <a:lnSpc>
                <a:spcPts val="4850"/>
              </a:lnSpc>
              <a:buFont typeface="Wingdings" panose="05000000000000000000" pitchFamily="2" charset="2"/>
              <a:buChar char="v"/>
            </a:pPr>
            <a:r>
              <a:rPr lang="en-US" sz="3900" dirty="0">
                <a:solidFill>
                  <a:schemeClr val="bg1"/>
                </a:solidFill>
                <a:latin typeface="Host Grotesk Medium" pitchFamily="34" charset="0"/>
                <a:ea typeface="Host Grotesk Medium" pitchFamily="34" charset="-122"/>
                <a:cs typeface="Host Grotesk Medium" pitchFamily="34" charset="-120"/>
              </a:rPr>
              <a:t>Patient Distribution by BMI Category</a:t>
            </a:r>
            <a:endParaRPr lang="en-US" sz="3900" dirty="0">
              <a:solidFill>
                <a:schemeClr val="bg1"/>
              </a:solidFill>
            </a:endParaRPr>
          </a:p>
        </p:txBody>
      </p:sp>
      <p:pic>
        <p:nvPicPr>
          <p:cNvPr id="5" name="Image 0" descr="preencoded.png"/>
          <p:cNvPicPr>
            <a:picLocks noChangeAspect="1"/>
          </p:cNvPicPr>
          <p:nvPr/>
        </p:nvPicPr>
        <p:blipFill>
          <a:blip r:embed="rId3"/>
          <a:stretch>
            <a:fillRect/>
          </a:stretch>
        </p:blipFill>
        <p:spPr>
          <a:xfrm>
            <a:off x="793790" y="2473285"/>
            <a:ext cx="8308300" cy="4652605"/>
          </a:xfrm>
          <a:prstGeom prst="rect">
            <a:avLst/>
          </a:prstGeom>
        </p:spPr>
      </p:pic>
      <p:sp>
        <p:nvSpPr>
          <p:cNvPr id="6" name="Text 3"/>
          <p:cNvSpPr/>
          <p:nvPr/>
        </p:nvSpPr>
        <p:spPr>
          <a:xfrm>
            <a:off x="9593818" y="2946678"/>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2E3C4E"/>
                </a:solidFill>
                <a:latin typeface="Host Grotesk Medium" pitchFamily="34" charset="0"/>
                <a:ea typeface="Host Grotesk Medium" pitchFamily="34" charset="-122"/>
                <a:cs typeface="Host Grotesk Medium" pitchFamily="34" charset="-120"/>
              </a:rPr>
              <a:t>Distribution Insights</a:t>
            </a:r>
            <a:endParaRPr lang="en-US" sz="2300" dirty="0"/>
          </a:p>
        </p:txBody>
      </p:sp>
      <p:sp>
        <p:nvSpPr>
          <p:cNvPr id="7" name="Text 4"/>
          <p:cNvSpPr/>
          <p:nvPr/>
        </p:nvSpPr>
        <p:spPr>
          <a:xfrm>
            <a:off x="9593818" y="3517106"/>
            <a:ext cx="4250293" cy="1785938"/>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The obese category represents the largest patient group with approximately 2,100 patients, followed by overweight at 1,400. Normal weight patients account for 1,100, while underweight patients represent the smallest group at just 100.</a:t>
            </a:r>
            <a:endParaRPr lang="en-US" sz="1550" dirty="0"/>
          </a:p>
        </p:txBody>
      </p:sp>
      <p:sp>
        <p:nvSpPr>
          <p:cNvPr id="8" name="Text 5"/>
          <p:cNvSpPr/>
          <p:nvPr/>
        </p:nvSpPr>
        <p:spPr>
          <a:xfrm>
            <a:off x="9593818" y="5481638"/>
            <a:ext cx="4250293" cy="1190625"/>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This distribution highlights significant weight management challenges within the patient population, with nearly 77% classified as overweight or obese.</a:t>
            </a:r>
            <a:endParaRPr lang="en-US" sz="155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0E6AFB7A-CA49-C5FF-4185-B040A646E66B}"/>
              </a:ext>
            </a:extLst>
          </p:cNvPr>
          <p:cNvPicPr>
            <a:picLocks noChangeAspect="1"/>
          </p:cNvPicPr>
          <p:nvPr/>
        </p:nvPicPr>
        <p:blipFill>
          <a:blip r:embed="rId2"/>
          <a:stretch>
            <a:fillRect/>
          </a:stretch>
        </p:blipFill>
        <p:spPr>
          <a:xfrm>
            <a:off x="924232" y="545249"/>
            <a:ext cx="13430865" cy="71391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434368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41195A44-6051-247F-01A4-59595D07B2EA}"/>
              </a:ext>
            </a:extLst>
          </p:cNvPr>
          <p:cNvPicPr>
            <a:picLocks noChangeAspect="1"/>
          </p:cNvPicPr>
          <p:nvPr/>
        </p:nvPicPr>
        <p:blipFill>
          <a:blip r:embed="rId2"/>
          <a:stretch>
            <a:fillRect/>
          </a:stretch>
        </p:blipFill>
        <p:spPr>
          <a:xfrm>
            <a:off x="677927" y="828565"/>
            <a:ext cx="13746493" cy="59825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979725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408472D9-C9E4-08A5-3351-66D7ED0C99EF}"/>
              </a:ext>
            </a:extLst>
          </p:cNvPr>
          <p:cNvPicPr>
            <a:picLocks noChangeAspect="1"/>
          </p:cNvPicPr>
          <p:nvPr/>
        </p:nvPicPr>
        <p:blipFill>
          <a:blip r:embed="rId2"/>
          <a:stretch>
            <a:fillRect/>
          </a:stretch>
        </p:blipFill>
        <p:spPr>
          <a:xfrm>
            <a:off x="540775" y="573727"/>
            <a:ext cx="13647173" cy="59416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534655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97B891DF-22CF-966C-536E-BCDFDCA62998}"/>
              </a:ext>
            </a:extLst>
          </p:cNvPr>
          <p:cNvPicPr>
            <a:picLocks noChangeAspect="1"/>
          </p:cNvPicPr>
          <p:nvPr/>
        </p:nvPicPr>
        <p:blipFill>
          <a:blip r:embed="rId2"/>
          <a:stretch>
            <a:fillRect/>
          </a:stretch>
        </p:blipFill>
        <p:spPr>
          <a:xfrm>
            <a:off x="504825" y="399876"/>
            <a:ext cx="13456981" cy="70488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508746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26D0518F-AA28-41DD-038F-F381C608C82A}"/>
              </a:ext>
            </a:extLst>
          </p:cNvPr>
          <p:cNvPicPr>
            <a:picLocks noChangeAspect="1"/>
          </p:cNvPicPr>
          <p:nvPr/>
        </p:nvPicPr>
        <p:blipFill>
          <a:blip r:embed="rId2"/>
          <a:stretch>
            <a:fillRect/>
          </a:stretch>
        </p:blipFill>
        <p:spPr>
          <a:xfrm>
            <a:off x="365742" y="437637"/>
            <a:ext cx="13898915" cy="73543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20040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8269B424-4400-C517-4C2A-B47E9311DD61}"/>
              </a:ext>
            </a:extLst>
          </p:cNvPr>
          <p:cNvPicPr>
            <a:picLocks noChangeAspect="1"/>
          </p:cNvPicPr>
          <p:nvPr/>
        </p:nvPicPr>
        <p:blipFill>
          <a:blip r:embed="rId2"/>
          <a:stretch>
            <a:fillRect/>
          </a:stretch>
        </p:blipFill>
        <p:spPr>
          <a:xfrm>
            <a:off x="1427928" y="375715"/>
            <a:ext cx="11774543" cy="74781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178470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478226-6BC0-1F1E-C46A-BF9FB51D14DC}"/>
              </a:ext>
            </a:extLst>
          </p:cNvPr>
          <p:cNvSpPr txBox="1"/>
          <p:nvPr/>
        </p:nvSpPr>
        <p:spPr>
          <a:xfrm>
            <a:off x="404812" y="1847850"/>
            <a:ext cx="13820775" cy="1015663"/>
          </a:xfrm>
          <a:prstGeom prst="rect">
            <a:avLst/>
          </a:prstGeom>
          <a:noFill/>
        </p:spPr>
        <p:txBody>
          <a:bodyPr wrap="square" rtlCol="0">
            <a:spAutoFit/>
          </a:bodyPr>
          <a:lstStyle/>
          <a:p>
            <a:pPr algn="ctr"/>
            <a:r>
              <a:rPr lang="en-US" sz="6000" u="sng" dirty="0"/>
              <a:t>Thank You For Your Time And Consideration </a:t>
            </a:r>
          </a:p>
        </p:txBody>
      </p:sp>
      <p:sp>
        <p:nvSpPr>
          <p:cNvPr id="3" name="TextBox 2">
            <a:extLst>
              <a:ext uri="{FF2B5EF4-FFF2-40B4-BE49-F238E27FC236}">
                <a16:creationId xmlns:a16="http://schemas.microsoft.com/office/drawing/2014/main" id="{FFEB9CC2-3EBD-C539-9894-A1332D80CE16}"/>
              </a:ext>
            </a:extLst>
          </p:cNvPr>
          <p:cNvSpPr txBox="1"/>
          <p:nvPr/>
        </p:nvSpPr>
        <p:spPr>
          <a:xfrm>
            <a:off x="695325" y="6810375"/>
            <a:ext cx="7058025" cy="175432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rPr>
              <a:t> Name:  Dhanraj Beldar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rPr>
              <a:t> Role:  Data Analyst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rPr>
              <a:t> Tools :  SQL | Power BI | Excel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rPr>
              <a:t> LinkedIn: </a:t>
            </a:r>
            <a:r>
              <a:rPr lang="en-US" b="0" i="0" dirty="0">
                <a:effectLst/>
              </a:rPr>
              <a:t>www.linkedin.com/in/dhanraj-beldar-ab8a0232a</a:t>
            </a:r>
            <a:br>
              <a:rPr lang="en-US" dirty="0"/>
            </a:br>
            <a:endParaRPr kumimoji="0" lang="en-US" altLang="en-US" sz="1800" b="0" i="0" u="none" strike="noStrike" cap="none" normalizeH="0" baseline="0" dirty="0">
              <a:ln>
                <a:noFill/>
              </a:ln>
              <a:solidFill>
                <a:schemeClr val="tx1"/>
              </a:solidFill>
              <a:effectLst/>
            </a:endParaRPr>
          </a:p>
          <a:p>
            <a:endParaRPr lang="en-US" dirty="0"/>
          </a:p>
        </p:txBody>
      </p:sp>
    </p:spTree>
    <p:extLst>
      <p:ext uri="{BB962C8B-B14F-4D97-AF65-F5344CB8AC3E}">
        <p14:creationId xmlns:p14="http://schemas.microsoft.com/office/powerpoint/2010/main" val="327600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3C59AF6-346C-6E13-22AE-147ED00A15C1}"/>
              </a:ext>
            </a:extLst>
          </p:cNvPr>
          <p:cNvSpPr/>
          <p:nvPr/>
        </p:nvSpPr>
        <p:spPr>
          <a:xfrm>
            <a:off x="3600450" y="400050"/>
            <a:ext cx="6791325" cy="1076325"/>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p:cNvSpPr/>
          <p:nvPr/>
        </p:nvSpPr>
        <p:spPr>
          <a:xfrm>
            <a:off x="3738324" y="575786"/>
            <a:ext cx="5910977" cy="620078"/>
          </a:xfrm>
          <a:prstGeom prst="rect">
            <a:avLst/>
          </a:prstGeom>
          <a:noFill/>
          <a:ln/>
        </p:spPr>
        <p:txBody>
          <a:bodyPr wrap="none" lIns="0" tIns="0" rIns="0" bIns="0" rtlCol="0" anchor="t"/>
          <a:lstStyle/>
          <a:p>
            <a:pPr marL="571500" indent="-571500" algn="l">
              <a:lnSpc>
                <a:spcPts val="4850"/>
              </a:lnSpc>
              <a:buFont typeface="Wingdings" panose="05000000000000000000" pitchFamily="2" charset="2"/>
              <a:buChar char="v"/>
            </a:pPr>
            <a:r>
              <a:rPr lang="en-US" sz="3900" dirty="0">
                <a:solidFill>
                  <a:schemeClr val="bg1"/>
                </a:solidFill>
                <a:latin typeface="Host Grotesk Medium" pitchFamily="34" charset="0"/>
                <a:ea typeface="Host Grotesk Medium" pitchFamily="34" charset="-122"/>
                <a:cs typeface="Host Grotesk Medium" pitchFamily="34" charset="-120"/>
              </a:rPr>
              <a:t>Gender Differences in BMI</a:t>
            </a:r>
            <a:endParaRPr lang="en-US" sz="3900" dirty="0">
              <a:solidFill>
                <a:schemeClr val="bg1"/>
              </a:solidFill>
            </a:endParaRPr>
          </a:p>
        </p:txBody>
      </p:sp>
      <p:pic>
        <p:nvPicPr>
          <p:cNvPr id="3" name="Image 0" descr="preencoded.png"/>
          <p:cNvPicPr>
            <a:picLocks noChangeAspect="1"/>
          </p:cNvPicPr>
          <p:nvPr/>
        </p:nvPicPr>
        <p:blipFill>
          <a:blip r:embed="rId3"/>
          <a:stretch>
            <a:fillRect/>
          </a:stretch>
        </p:blipFill>
        <p:spPr>
          <a:xfrm>
            <a:off x="793790" y="2247305"/>
            <a:ext cx="8308300" cy="4057174"/>
          </a:xfrm>
          <a:prstGeom prst="rect">
            <a:avLst/>
          </a:prstGeom>
        </p:spPr>
      </p:pic>
      <p:sp>
        <p:nvSpPr>
          <p:cNvPr id="4" name="Shape 1"/>
          <p:cNvSpPr/>
          <p:nvPr/>
        </p:nvSpPr>
        <p:spPr>
          <a:xfrm>
            <a:off x="4177784" y="6304478"/>
            <a:ext cx="198358" cy="198358"/>
          </a:xfrm>
          <a:prstGeom prst="roundRect">
            <a:avLst>
              <a:gd name="adj" fmla="val 9220"/>
            </a:avLst>
          </a:prstGeom>
          <a:solidFill>
            <a:srgbClr val="143139"/>
          </a:solidFill>
          <a:ln/>
        </p:spPr>
      </p:sp>
      <p:sp>
        <p:nvSpPr>
          <p:cNvPr id="5" name="Text 2"/>
          <p:cNvSpPr/>
          <p:nvPr/>
        </p:nvSpPr>
        <p:spPr>
          <a:xfrm>
            <a:off x="4437102" y="6304478"/>
            <a:ext cx="434578" cy="198477"/>
          </a:xfrm>
          <a:prstGeom prst="rect">
            <a:avLst/>
          </a:prstGeom>
          <a:noFill/>
          <a:ln/>
        </p:spPr>
        <p:txBody>
          <a:bodyPr wrap="none" lIns="0" tIns="0" rIns="0" bIns="0" rtlCol="0" anchor="t"/>
          <a:lstStyle/>
          <a:p>
            <a:pPr marL="0" indent="0" algn="l">
              <a:lnSpc>
                <a:spcPts val="1550"/>
              </a:lnSpc>
              <a:buNone/>
            </a:pPr>
            <a:r>
              <a:rPr lang="en-US" sz="1550" dirty="0">
                <a:solidFill>
                  <a:srgbClr val="384653"/>
                </a:solidFill>
                <a:latin typeface="Roboto" pitchFamily="34" charset="0"/>
                <a:ea typeface="Roboto" pitchFamily="34" charset="-122"/>
                <a:cs typeface="Roboto" pitchFamily="34" charset="-120"/>
              </a:rPr>
              <a:t>Male</a:t>
            </a:r>
            <a:endParaRPr lang="en-US" sz="1550" dirty="0"/>
          </a:p>
        </p:txBody>
      </p:sp>
      <p:sp>
        <p:nvSpPr>
          <p:cNvPr id="6" name="Shape 3"/>
          <p:cNvSpPr/>
          <p:nvPr/>
        </p:nvSpPr>
        <p:spPr>
          <a:xfrm>
            <a:off x="5024080" y="6304478"/>
            <a:ext cx="198358" cy="198358"/>
          </a:xfrm>
          <a:prstGeom prst="roundRect">
            <a:avLst>
              <a:gd name="adj" fmla="val 9220"/>
            </a:avLst>
          </a:prstGeom>
          <a:solidFill>
            <a:srgbClr val="296675"/>
          </a:solidFill>
          <a:ln/>
        </p:spPr>
      </p:sp>
      <p:sp>
        <p:nvSpPr>
          <p:cNvPr id="7" name="Text 4"/>
          <p:cNvSpPr/>
          <p:nvPr/>
        </p:nvSpPr>
        <p:spPr>
          <a:xfrm>
            <a:off x="5283398" y="6304478"/>
            <a:ext cx="648057" cy="198477"/>
          </a:xfrm>
          <a:prstGeom prst="rect">
            <a:avLst/>
          </a:prstGeom>
          <a:noFill/>
          <a:ln/>
        </p:spPr>
        <p:txBody>
          <a:bodyPr wrap="none" lIns="0" tIns="0" rIns="0" bIns="0" rtlCol="0" anchor="t"/>
          <a:lstStyle/>
          <a:p>
            <a:pPr marL="0" indent="0" algn="l">
              <a:lnSpc>
                <a:spcPts val="1550"/>
              </a:lnSpc>
              <a:buNone/>
            </a:pPr>
            <a:r>
              <a:rPr lang="en-US" sz="1550" dirty="0">
                <a:solidFill>
                  <a:srgbClr val="384653"/>
                </a:solidFill>
                <a:latin typeface="Roboto" pitchFamily="34" charset="0"/>
                <a:ea typeface="Roboto" pitchFamily="34" charset="-122"/>
                <a:cs typeface="Roboto" pitchFamily="34" charset="-120"/>
              </a:rPr>
              <a:t>Female</a:t>
            </a:r>
            <a:endParaRPr lang="en-US" sz="1550" dirty="0"/>
          </a:p>
        </p:txBody>
      </p:sp>
      <p:sp>
        <p:nvSpPr>
          <p:cNvPr id="8" name="Shape 5"/>
          <p:cNvSpPr/>
          <p:nvPr/>
        </p:nvSpPr>
        <p:spPr>
          <a:xfrm>
            <a:off x="9450943" y="2024063"/>
            <a:ext cx="4536043" cy="5099090"/>
          </a:xfrm>
          <a:prstGeom prst="roundRect">
            <a:avLst>
              <a:gd name="adj" fmla="val 3150"/>
            </a:avLst>
          </a:prstGeom>
          <a:solidFill>
            <a:srgbClr val="325F7B"/>
          </a:solidFill>
          <a:ln/>
        </p:spPr>
      </p:sp>
      <p:sp>
        <p:nvSpPr>
          <p:cNvPr id="9" name="Text 6"/>
          <p:cNvSpPr/>
          <p:nvPr/>
        </p:nvSpPr>
        <p:spPr>
          <a:xfrm>
            <a:off x="9649301" y="3405307"/>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FFFFFF"/>
                </a:solidFill>
                <a:latin typeface="Host Grotesk Medium" pitchFamily="34" charset="0"/>
                <a:ea typeface="Host Grotesk Medium" pitchFamily="34" charset="-122"/>
                <a:cs typeface="Host Grotesk Medium" pitchFamily="34" charset="-120"/>
              </a:rPr>
              <a:t>Key Findings</a:t>
            </a:r>
            <a:endParaRPr lang="en-US" sz="2300" dirty="0"/>
          </a:p>
        </p:txBody>
      </p:sp>
      <p:sp>
        <p:nvSpPr>
          <p:cNvPr id="10" name="Text 7"/>
          <p:cNvSpPr/>
          <p:nvPr/>
        </p:nvSpPr>
        <p:spPr>
          <a:xfrm>
            <a:off x="9649301" y="3975735"/>
            <a:ext cx="4139327" cy="1785938"/>
          </a:xfrm>
          <a:prstGeom prst="rect">
            <a:avLst/>
          </a:prstGeom>
          <a:noFill/>
          <a:ln/>
        </p:spPr>
        <p:txBody>
          <a:bodyPr wrap="square" lIns="0" tIns="0" rIns="0" bIns="0" rtlCol="0" anchor="t"/>
          <a:lstStyle/>
          <a:p>
            <a:pPr marL="0" indent="0" algn="l">
              <a:lnSpc>
                <a:spcPts val="2300"/>
              </a:lnSpc>
              <a:buNone/>
            </a:pPr>
            <a:r>
              <a:rPr lang="en-US" sz="1550" dirty="0">
                <a:solidFill>
                  <a:srgbClr val="FFFFFF"/>
                </a:solidFill>
                <a:latin typeface="Roboto" pitchFamily="34" charset="0"/>
                <a:ea typeface="Roboto" pitchFamily="34" charset="-122"/>
                <a:cs typeface="Roboto" pitchFamily="34" charset="-120"/>
              </a:rPr>
              <a:t>Males consistently show higher average BMI across obese and overweight categories. The normal weight category shows equal distribution between genders, while females have twice the representation in the underweight category.</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7965500-5108-04CE-B271-60466AD7119E}"/>
              </a:ext>
            </a:extLst>
          </p:cNvPr>
          <p:cNvSpPr/>
          <p:nvPr/>
        </p:nvSpPr>
        <p:spPr>
          <a:xfrm>
            <a:off x="1219200" y="952500"/>
            <a:ext cx="7277100" cy="100965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1415831" y="1089184"/>
            <a:ext cx="6312337" cy="620078"/>
          </a:xfrm>
          <a:prstGeom prst="rect">
            <a:avLst/>
          </a:prstGeom>
          <a:noFill/>
          <a:ln/>
        </p:spPr>
        <p:txBody>
          <a:bodyPr wrap="none" lIns="0" tIns="0" rIns="0" bIns="0" rtlCol="0" anchor="t"/>
          <a:lstStyle/>
          <a:p>
            <a:pPr marL="571500" indent="-571500" algn="l">
              <a:lnSpc>
                <a:spcPts val="4850"/>
              </a:lnSpc>
              <a:buFont typeface="Wingdings" panose="05000000000000000000" pitchFamily="2" charset="2"/>
              <a:buChar char="v"/>
            </a:pPr>
            <a:r>
              <a:rPr lang="en-US" sz="3900" dirty="0">
                <a:solidFill>
                  <a:schemeClr val="bg1"/>
                </a:solidFill>
                <a:latin typeface="Host Grotesk Medium" pitchFamily="34" charset="0"/>
                <a:ea typeface="Host Grotesk Medium" pitchFamily="34" charset="-122"/>
                <a:cs typeface="Host Grotesk Medium" pitchFamily="34" charset="-120"/>
              </a:rPr>
              <a:t>Admissions Trend by Month</a:t>
            </a:r>
            <a:endParaRPr lang="en-US" sz="3900" dirty="0">
              <a:solidFill>
                <a:schemeClr val="bg1"/>
              </a:solidFill>
            </a:endParaRPr>
          </a:p>
        </p:txBody>
      </p:sp>
      <p:sp>
        <p:nvSpPr>
          <p:cNvPr id="4" name="Text 1"/>
          <p:cNvSpPr/>
          <p:nvPr/>
        </p:nvSpPr>
        <p:spPr>
          <a:xfrm>
            <a:off x="793790" y="3569018"/>
            <a:ext cx="7556421" cy="1190625"/>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Monthly hospital admissions reveal a steady decline over the 24-month period. Starting at approximately 435 admissions in month 3, the trend peaked at 438 in month 4, then showed consistent downward movement, reaching approximately 362 admissions by month 24.</a:t>
            </a:r>
            <a:endParaRPr lang="en-US" sz="1550" dirty="0"/>
          </a:p>
        </p:txBody>
      </p:sp>
      <p:sp>
        <p:nvSpPr>
          <p:cNvPr id="5" name="Text 2"/>
          <p:cNvSpPr/>
          <p:nvPr/>
        </p:nvSpPr>
        <p:spPr>
          <a:xfrm>
            <a:off x="793790" y="4982885"/>
            <a:ext cx="7556421" cy="595313"/>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This 17% decrease in admissions over two years may indicate improved preventive care, seasonal variations, or changes in healthcare delivery models.</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D260E27-F503-2BC4-2551-1353A4EB0729}"/>
              </a:ext>
            </a:extLst>
          </p:cNvPr>
          <p:cNvSpPr/>
          <p:nvPr/>
        </p:nvSpPr>
        <p:spPr>
          <a:xfrm>
            <a:off x="2714625" y="390525"/>
            <a:ext cx="7629525" cy="939165"/>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p:cNvSpPr/>
          <p:nvPr/>
        </p:nvSpPr>
        <p:spPr>
          <a:xfrm>
            <a:off x="2918936" y="526613"/>
            <a:ext cx="6603563" cy="620078"/>
          </a:xfrm>
          <a:prstGeom prst="rect">
            <a:avLst/>
          </a:prstGeom>
          <a:noFill/>
          <a:ln/>
        </p:spPr>
        <p:txBody>
          <a:bodyPr wrap="none" lIns="0" tIns="0" rIns="0" bIns="0" rtlCol="0" anchor="t"/>
          <a:lstStyle/>
          <a:p>
            <a:pPr marL="571500" indent="-571500" algn="l">
              <a:lnSpc>
                <a:spcPts val="4850"/>
              </a:lnSpc>
              <a:buFont typeface="Wingdings" panose="05000000000000000000" pitchFamily="2" charset="2"/>
              <a:buChar char="v"/>
            </a:pPr>
            <a:r>
              <a:rPr lang="en-US" sz="3900" dirty="0">
                <a:solidFill>
                  <a:schemeClr val="bg1"/>
                </a:solidFill>
                <a:latin typeface="Host Grotesk Medium" pitchFamily="34" charset="0"/>
                <a:ea typeface="Host Grotesk Medium" pitchFamily="34" charset="-122"/>
                <a:cs typeface="Host Grotesk Medium" pitchFamily="34" charset="-120"/>
              </a:rPr>
              <a:t>Monthly Admissions Timeline</a:t>
            </a:r>
            <a:endParaRPr lang="en-US" sz="3900" dirty="0">
              <a:solidFill>
                <a:schemeClr val="bg1"/>
              </a:solidFill>
            </a:endParaRPr>
          </a:p>
        </p:txBody>
      </p:sp>
      <p:sp>
        <p:nvSpPr>
          <p:cNvPr id="3" name="Text 1"/>
          <p:cNvSpPr/>
          <p:nvPr/>
        </p:nvSpPr>
        <p:spPr>
          <a:xfrm>
            <a:off x="793790" y="2080855"/>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2E3C4E"/>
                </a:solidFill>
                <a:latin typeface="Host Grotesk Medium" pitchFamily="34" charset="0"/>
                <a:ea typeface="Host Grotesk Medium" pitchFamily="34" charset="-122"/>
                <a:cs typeface="Host Grotesk Medium" pitchFamily="34" charset="-120"/>
              </a:rPr>
              <a:t>Trend Analysis</a:t>
            </a:r>
            <a:endParaRPr lang="en-US" sz="2300" dirty="0"/>
          </a:p>
        </p:txBody>
      </p:sp>
      <p:sp>
        <p:nvSpPr>
          <p:cNvPr id="4" name="Text 2"/>
          <p:cNvSpPr/>
          <p:nvPr/>
        </p:nvSpPr>
        <p:spPr>
          <a:xfrm>
            <a:off x="793790" y="2651284"/>
            <a:ext cx="4250293" cy="595313"/>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The admissions data spans 24 months, showing clear patterns:</a:t>
            </a:r>
            <a:endParaRPr lang="en-US" sz="1550" dirty="0"/>
          </a:p>
        </p:txBody>
      </p:sp>
      <p:sp>
        <p:nvSpPr>
          <p:cNvPr id="5" name="Text 3"/>
          <p:cNvSpPr/>
          <p:nvPr/>
        </p:nvSpPr>
        <p:spPr>
          <a:xfrm>
            <a:off x="793790" y="3425190"/>
            <a:ext cx="4250293" cy="2381695"/>
          </a:xfrm>
          <a:prstGeom prst="rect">
            <a:avLst/>
          </a:prstGeom>
          <a:noFill/>
          <a:ln/>
        </p:spPr>
        <p:txBody>
          <a:bodyPr wrap="square" lIns="0" tIns="0" rIns="0" bIns="0" rtlCol="0" anchor="t"/>
          <a:lstStyle/>
          <a:p>
            <a:pPr marL="342900" indent="-342900" algn="l">
              <a:lnSpc>
                <a:spcPts val="2300"/>
              </a:lnSpc>
              <a:buSzPct val="100000"/>
              <a:buChar char="•"/>
            </a:pPr>
            <a:r>
              <a:rPr lang="en-US" sz="1550" dirty="0">
                <a:solidFill>
                  <a:srgbClr val="384653"/>
                </a:solidFill>
                <a:latin typeface="Roboto" pitchFamily="34" charset="0"/>
                <a:ea typeface="Roboto" pitchFamily="34" charset="-122"/>
                <a:cs typeface="Roboto" pitchFamily="34" charset="-120"/>
              </a:rPr>
              <a:t>Peak period: Months 3-4 with 435-438 admissions</a:t>
            </a:r>
            <a:endParaRPr lang="en-US" sz="1550" dirty="0"/>
          </a:p>
          <a:p>
            <a:pPr marL="342900" indent="-342900" algn="l">
              <a:lnSpc>
                <a:spcPts val="2300"/>
              </a:lnSpc>
              <a:buSzPct val="100000"/>
              <a:buChar char="•"/>
            </a:pPr>
            <a:r>
              <a:rPr lang="en-US" sz="1550" dirty="0">
                <a:solidFill>
                  <a:srgbClr val="384653"/>
                </a:solidFill>
                <a:latin typeface="Roboto" pitchFamily="34" charset="0"/>
                <a:ea typeface="Roboto" pitchFamily="34" charset="-122"/>
                <a:cs typeface="Roboto" pitchFamily="34" charset="-120"/>
              </a:rPr>
              <a:t>Steady decline: Consistent downward trend through month 24</a:t>
            </a:r>
            <a:endParaRPr lang="en-US" sz="1550" dirty="0"/>
          </a:p>
          <a:p>
            <a:pPr marL="342900" indent="-342900" algn="l">
              <a:lnSpc>
                <a:spcPts val="2300"/>
              </a:lnSpc>
              <a:buSzPct val="100000"/>
              <a:buChar char="•"/>
            </a:pPr>
            <a:r>
              <a:rPr lang="en-US" sz="1550" dirty="0">
                <a:solidFill>
                  <a:srgbClr val="384653"/>
                </a:solidFill>
                <a:latin typeface="Roboto" pitchFamily="34" charset="0"/>
                <a:ea typeface="Roboto" pitchFamily="34" charset="-122"/>
                <a:cs typeface="Roboto" pitchFamily="34" charset="-120"/>
              </a:rPr>
              <a:t>Lowest point: Month 24 with 362 admissions</a:t>
            </a:r>
            <a:endParaRPr lang="en-US" sz="1550" dirty="0"/>
          </a:p>
          <a:p>
            <a:pPr marL="342900" indent="-342900" algn="l">
              <a:lnSpc>
                <a:spcPts val="2300"/>
              </a:lnSpc>
              <a:buSzPct val="100000"/>
              <a:buChar char="•"/>
            </a:pPr>
            <a:r>
              <a:rPr lang="en-US" sz="1550" dirty="0">
                <a:solidFill>
                  <a:srgbClr val="384653"/>
                </a:solidFill>
                <a:latin typeface="Roboto" pitchFamily="34" charset="0"/>
                <a:ea typeface="Roboto" pitchFamily="34" charset="-122"/>
                <a:cs typeface="Roboto" pitchFamily="34" charset="-120"/>
              </a:rPr>
              <a:t>Overall decrease: 17% reduction over the period</a:t>
            </a:r>
            <a:endParaRPr lang="en-US" sz="1550" dirty="0"/>
          </a:p>
        </p:txBody>
      </p:sp>
      <p:sp>
        <p:nvSpPr>
          <p:cNvPr id="6" name="Text 4"/>
          <p:cNvSpPr/>
          <p:nvPr/>
        </p:nvSpPr>
        <p:spPr>
          <a:xfrm>
            <a:off x="793790" y="5985479"/>
            <a:ext cx="4250293" cy="892969"/>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This trend suggests potential improvements in outpatient care or preventive health measures reducing the need for hospital admissions.</a:t>
            </a:r>
            <a:endParaRPr lang="en-US" sz="1550" dirty="0"/>
          </a:p>
        </p:txBody>
      </p:sp>
      <p:pic>
        <p:nvPicPr>
          <p:cNvPr id="7" name="Image 0" descr="preencoded.png"/>
          <p:cNvPicPr>
            <a:picLocks noChangeAspect="1"/>
          </p:cNvPicPr>
          <p:nvPr/>
        </p:nvPicPr>
        <p:blipFill>
          <a:blip r:embed="rId3"/>
          <a:stretch>
            <a:fillRect/>
          </a:stretch>
        </p:blipFill>
        <p:spPr>
          <a:xfrm>
            <a:off x="5535811" y="2247305"/>
            <a:ext cx="8308300" cy="465260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2DF5BAC-B3E8-3495-A693-696B0A0BCAC5}"/>
              </a:ext>
            </a:extLst>
          </p:cNvPr>
          <p:cNvSpPr/>
          <p:nvPr/>
        </p:nvSpPr>
        <p:spPr>
          <a:xfrm>
            <a:off x="2019300" y="327898"/>
            <a:ext cx="9372600" cy="1015127"/>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2"/>
          <p:cNvSpPr/>
          <p:nvPr/>
        </p:nvSpPr>
        <p:spPr>
          <a:xfrm>
            <a:off x="2155090" y="423980"/>
            <a:ext cx="8458200" cy="620078"/>
          </a:xfrm>
          <a:prstGeom prst="rect">
            <a:avLst/>
          </a:prstGeom>
          <a:noFill/>
          <a:ln/>
        </p:spPr>
        <p:txBody>
          <a:bodyPr wrap="none" lIns="0" tIns="0" rIns="0" bIns="0" rtlCol="0" anchor="t"/>
          <a:lstStyle/>
          <a:p>
            <a:pPr marL="571500" indent="-571500" algn="l">
              <a:lnSpc>
                <a:spcPts val="4850"/>
              </a:lnSpc>
              <a:buFont typeface="Wingdings" panose="05000000000000000000" pitchFamily="2" charset="2"/>
              <a:buChar char="v"/>
            </a:pPr>
            <a:r>
              <a:rPr lang="en-US" sz="3900" dirty="0">
                <a:solidFill>
                  <a:schemeClr val="bg1"/>
                </a:solidFill>
                <a:latin typeface="Host Grotesk Medium" pitchFamily="34" charset="0"/>
                <a:ea typeface="Host Grotesk Medium" pitchFamily="34" charset="-122"/>
                <a:cs typeface="Host Grotesk Medium" pitchFamily="34" charset="-120"/>
              </a:rPr>
              <a:t>Patient Distribution by Obesity Status</a:t>
            </a:r>
            <a:endParaRPr lang="en-US" sz="3900" dirty="0">
              <a:solidFill>
                <a:schemeClr val="bg1"/>
              </a:solidFill>
            </a:endParaRPr>
          </a:p>
        </p:txBody>
      </p:sp>
      <p:sp>
        <p:nvSpPr>
          <p:cNvPr id="6" name="Text 3"/>
          <p:cNvSpPr/>
          <p:nvPr/>
        </p:nvSpPr>
        <p:spPr>
          <a:xfrm>
            <a:off x="2771775" y="3671888"/>
            <a:ext cx="2441138" cy="496133"/>
          </a:xfrm>
          <a:prstGeom prst="rect">
            <a:avLst/>
          </a:prstGeom>
          <a:noFill/>
          <a:ln/>
        </p:spPr>
        <p:txBody>
          <a:bodyPr wrap="none" lIns="0" tIns="0" rIns="0" bIns="0" rtlCol="0" anchor="t"/>
          <a:lstStyle/>
          <a:p>
            <a:pPr marL="0" indent="0" algn="ctr">
              <a:lnSpc>
                <a:spcPts val="3900"/>
              </a:lnSpc>
              <a:buNone/>
            </a:pPr>
            <a:r>
              <a:rPr lang="en-US" sz="3900" dirty="0">
                <a:solidFill>
                  <a:srgbClr val="384653"/>
                </a:solidFill>
                <a:latin typeface="Host Grotesk Medium" pitchFamily="34" charset="0"/>
                <a:ea typeface="Host Grotesk Medium" pitchFamily="34" charset="-122"/>
                <a:cs typeface="Host Grotesk Medium" pitchFamily="34" charset="-120"/>
              </a:rPr>
              <a:t>49.09%</a:t>
            </a:r>
            <a:endParaRPr lang="en-US" sz="3900" dirty="0"/>
          </a:p>
        </p:txBody>
      </p:sp>
      <p:pic>
        <p:nvPicPr>
          <p:cNvPr id="7" name="Image 1" descr="preencoded.png"/>
          <p:cNvPicPr>
            <a:picLocks noChangeAspect="1"/>
          </p:cNvPicPr>
          <p:nvPr/>
        </p:nvPicPr>
        <p:blipFill>
          <a:blip r:embed="rId3"/>
          <a:stretch>
            <a:fillRect/>
          </a:stretch>
        </p:blipFill>
        <p:spPr>
          <a:xfrm>
            <a:off x="2503884" y="2431494"/>
            <a:ext cx="2977039" cy="2977039"/>
          </a:xfrm>
          <a:prstGeom prst="rect">
            <a:avLst/>
          </a:prstGeom>
        </p:spPr>
      </p:pic>
      <p:sp>
        <p:nvSpPr>
          <p:cNvPr id="8" name="Text 4"/>
          <p:cNvSpPr/>
          <p:nvPr/>
        </p:nvSpPr>
        <p:spPr>
          <a:xfrm>
            <a:off x="2752011" y="5656421"/>
            <a:ext cx="2480905" cy="310158"/>
          </a:xfrm>
          <a:prstGeom prst="rect">
            <a:avLst/>
          </a:prstGeom>
          <a:noFill/>
          <a:ln/>
        </p:spPr>
        <p:txBody>
          <a:bodyPr wrap="none" lIns="0" tIns="0" rIns="0" bIns="0" rtlCol="0" anchor="t"/>
          <a:lstStyle/>
          <a:p>
            <a:pPr marL="0" indent="0" algn="ctr">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Obese Patients</a:t>
            </a:r>
            <a:endParaRPr lang="en-US" sz="1950" dirty="0"/>
          </a:p>
        </p:txBody>
      </p:sp>
      <p:sp>
        <p:nvSpPr>
          <p:cNvPr id="9" name="Text 5"/>
          <p:cNvSpPr/>
          <p:nvPr/>
        </p:nvSpPr>
        <p:spPr>
          <a:xfrm>
            <a:off x="793790" y="6085642"/>
            <a:ext cx="6397347" cy="297656"/>
          </a:xfrm>
          <a:prstGeom prst="rect">
            <a:avLst/>
          </a:prstGeom>
          <a:noFill/>
          <a:ln/>
        </p:spPr>
        <p:txBody>
          <a:bodyPr wrap="none" lIns="0" tIns="0" rIns="0" bIns="0" rtlCol="0" anchor="t"/>
          <a:lstStyle/>
          <a:p>
            <a:pPr marL="0" indent="0" algn="ctr">
              <a:lnSpc>
                <a:spcPts val="2300"/>
              </a:lnSpc>
              <a:buNone/>
            </a:pPr>
            <a:r>
              <a:rPr lang="en-US" sz="1550" dirty="0">
                <a:solidFill>
                  <a:srgbClr val="384653"/>
                </a:solidFill>
                <a:ea typeface="Roboto" pitchFamily="34" charset="-122"/>
                <a:cs typeface="Roboto" pitchFamily="34" charset="-120"/>
              </a:rPr>
              <a:t>Nearly half of all patients classified as obese</a:t>
            </a:r>
            <a:endParaRPr lang="en-US" sz="1550" dirty="0"/>
          </a:p>
        </p:txBody>
      </p:sp>
      <p:sp>
        <p:nvSpPr>
          <p:cNvPr id="10" name="Text 6"/>
          <p:cNvSpPr/>
          <p:nvPr/>
        </p:nvSpPr>
        <p:spPr>
          <a:xfrm>
            <a:off x="9417248" y="3671888"/>
            <a:ext cx="2441138" cy="496133"/>
          </a:xfrm>
          <a:prstGeom prst="rect">
            <a:avLst/>
          </a:prstGeom>
          <a:noFill/>
          <a:ln/>
        </p:spPr>
        <p:txBody>
          <a:bodyPr wrap="none" lIns="0" tIns="0" rIns="0" bIns="0" rtlCol="0" anchor="t"/>
          <a:lstStyle/>
          <a:p>
            <a:pPr marL="0" indent="0" algn="ctr">
              <a:lnSpc>
                <a:spcPts val="3900"/>
              </a:lnSpc>
              <a:buNone/>
            </a:pPr>
            <a:r>
              <a:rPr lang="en-US" sz="3900" dirty="0">
                <a:solidFill>
                  <a:srgbClr val="384653"/>
                </a:solidFill>
                <a:latin typeface="Host Grotesk Medium" pitchFamily="34" charset="0"/>
                <a:ea typeface="Host Grotesk Medium" pitchFamily="34" charset="-122"/>
                <a:cs typeface="Host Grotesk Medium" pitchFamily="34" charset="-120"/>
              </a:rPr>
              <a:t>50.91%</a:t>
            </a:r>
            <a:endParaRPr lang="en-US" sz="3900" dirty="0"/>
          </a:p>
        </p:txBody>
      </p:sp>
      <p:pic>
        <p:nvPicPr>
          <p:cNvPr id="11" name="Image 2" descr="preencoded.png"/>
          <p:cNvPicPr>
            <a:picLocks noChangeAspect="1"/>
          </p:cNvPicPr>
          <p:nvPr/>
        </p:nvPicPr>
        <p:blipFill>
          <a:blip r:embed="rId4"/>
          <a:stretch>
            <a:fillRect/>
          </a:stretch>
        </p:blipFill>
        <p:spPr>
          <a:xfrm>
            <a:off x="9149358" y="2431494"/>
            <a:ext cx="2977039" cy="2977039"/>
          </a:xfrm>
          <a:prstGeom prst="rect">
            <a:avLst/>
          </a:prstGeom>
        </p:spPr>
      </p:pic>
      <p:sp>
        <p:nvSpPr>
          <p:cNvPr id="12" name="Text 7"/>
          <p:cNvSpPr/>
          <p:nvPr/>
        </p:nvSpPr>
        <p:spPr>
          <a:xfrm>
            <a:off x="9397365" y="5656421"/>
            <a:ext cx="2480905" cy="310158"/>
          </a:xfrm>
          <a:prstGeom prst="rect">
            <a:avLst/>
          </a:prstGeom>
          <a:noFill/>
          <a:ln/>
        </p:spPr>
        <p:txBody>
          <a:bodyPr wrap="none" lIns="0" tIns="0" rIns="0" bIns="0" rtlCol="0" anchor="t"/>
          <a:lstStyle/>
          <a:p>
            <a:pPr marL="0" indent="0" algn="ctr">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Not Obese</a:t>
            </a:r>
            <a:endParaRPr lang="en-US" sz="1950" dirty="0"/>
          </a:p>
        </p:txBody>
      </p:sp>
      <p:sp>
        <p:nvSpPr>
          <p:cNvPr id="13" name="Text 8"/>
          <p:cNvSpPr/>
          <p:nvPr/>
        </p:nvSpPr>
        <p:spPr>
          <a:xfrm>
            <a:off x="7439144" y="6085642"/>
            <a:ext cx="6397466" cy="297656"/>
          </a:xfrm>
          <a:prstGeom prst="rect">
            <a:avLst/>
          </a:prstGeom>
          <a:noFill/>
          <a:ln/>
        </p:spPr>
        <p:txBody>
          <a:bodyPr wrap="none" lIns="0" tIns="0" rIns="0" bIns="0" rtlCol="0" anchor="t"/>
          <a:lstStyle/>
          <a:p>
            <a:pPr marL="0" indent="0" algn="ctr">
              <a:lnSpc>
                <a:spcPts val="2300"/>
              </a:lnSpc>
              <a:buNone/>
            </a:pPr>
            <a:r>
              <a:rPr lang="en-US" sz="1550" dirty="0">
                <a:solidFill>
                  <a:srgbClr val="384653"/>
                </a:solidFill>
                <a:ea typeface="Roboto" pitchFamily="34" charset="-122"/>
                <a:cs typeface="Roboto" pitchFamily="34" charset="-120"/>
              </a:rPr>
              <a:t>Slightly more than half maintain non-obese status</a:t>
            </a:r>
            <a:endParaRPr lang="en-US" sz="1550" dirty="0"/>
          </a:p>
        </p:txBody>
      </p:sp>
      <p:sp>
        <p:nvSpPr>
          <p:cNvPr id="14" name="Text 9"/>
          <p:cNvSpPr/>
          <p:nvPr/>
        </p:nvSpPr>
        <p:spPr>
          <a:xfrm>
            <a:off x="793790" y="6606540"/>
            <a:ext cx="13042821" cy="595313"/>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ea typeface="Roboto" pitchFamily="34" charset="-122"/>
                <a:cs typeface="Roboto" pitchFamily="34" charset="-120"/>
              </a:rPr>
              <a:t>The patient population is almost evenly split between obese and non-obese classifications, with a marginal 1.82 percentage point difference. This near-equal distribution underscores the prevalence of obesity as a significant health concern requiring targeted intervention strategies.</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7AB3D7F-5A53-242A-15D8-87249B48BEE6}"/>
              </a:ext>
            </a:extLst>
          </p:cNvPr>
          <p:cNvSpPr/>
          <p:nvPr/>
        </p:nvSpPr>
        <p:spPr>
          <a:xfrm>
            <a:off x="4659392" y="2183487"/>
            <a:ext cx="5167789" cy="95250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0" descr="preencoded.png"/>
          <p:cNvPicPr>
            <a:picLocks noChangeAspect="1"/>
          </p:cNvPicPr>
          <p:nvPr/>
        </p:nvPicPr>
        <p:blipFill>
          <a:blip r:embed="rId3"/>
          <a:stretch>
            <a:fillRect/>
          </a:stretch>
        </p:blipFill>
        <p:spPr>
          <a:xfrm>
            <a:off x="0" y="-1143000"/>
            <a:ext cx="14630400" cy="2604849"/>
          </a:xfrm>
          <a:prstGeom prst="rect">
            <a:avLst/>
          </a:prstGeom>
        </p:spPr>
      </p:pic>
      <p:sp>
        <p:nvSpPr>
          <p:cNvPr id="3" name="Text 0"/>
          <p:cNvSpPr/>
          <p:nvPr/>
        </p:nvSpPr>
        <p:spPr>
          <a:xfrm>
            <a:off x="4865370" y="2349698"/>
            <a:ext cx="4961811" cy="620078"/>
          </a:xfrm>
          <a:prstGeom prst="rect">
            <a:avLst/>
          </a:prstGeom>
          <a:noFill/>
          <a:ln/>
        </p:spPr>
        <p:txBody>
          <a:bodyPr wrap="none" lIns="0" tIns="0" rIns="0" bIns="0" rtlCol="0" anchor="t"/>
          <a:lstStyle/>
          <a:p>
            <a:pPr marL="571500" indent="-571500" algn="l">
              <a:lnSpc>
                <a:spcPts val="4850"/>
              </a:lnSpc>
              <a:buFont typeface="Wingdings" panose="05000000000000000000" pitchFamily="2" charset="2"/>
              <a:buChar char="v"/>
            </a:pPr>
            <a:r>
              <a:rPr lang="en-US" sz="3900" dirty="0">
                <a:solidFill>
                  <a:schemeClr val="bg1"/>
                </a:solidFill>
                <a:latin typeface="Host Grotesk Medium" pitchFamily="34" charset="0"/>
                <a:ea typeface="Host Grotesk Medium" pitchFamily="34" charset="-122"/>
                <a:cs typeface="Host Grotesk Medium" pitchFamily="34" charset="-120"/>
              </a:rPr>
              <a:t>BMI Score Analysis</a:t>
            </a:r>
            <a:endParaRPr lang="en-US" sz="3900" dirty="0">
              <a:solidFill>
                <a:schemeClr val="bg1"/>
              </a:solidFill>
            </a:endParaRPr>
          </a:p>
        </p:txBody>
      </p:sp>
      <p:sp>
        <p:nvSpPr>
          <p:cNvPr id="4" name="Shape 1"/>
          <p:cNvSpPr/>
          <p:nvPr/>
        </p:nvSpPr>
        <p:spPr>
          <a:xfrm>
            <a:off x="793790" y="4541580"/>
            <a:ext cx="4215289" cy="1436489"/>
          </a:xfrm>
          <a:prstGeom prst="roundRect">
            <a:avLst>
              <a:gd name="adj" fmla="val 5803"/>
            </a:avLst>
          </a:prstGeom>
          <a:solidFill>
            <a:srgbClr val="D9EDF2"/>
          </a:solidFill>
          <a:ln w="7620">
            <a:solidFill>
              <a:srgbClr val="BFD3D8"/>
            </a:solidFill>
            <a:prstDash val="solid"/>
          </a:ln>
        </p:spPr>
      </p:sp>
      <p:sp>
        <p:nvSpPr>
          <p:cNvPr id="5" name="Text 2"/>
          <p:cNvSpPr/>
          <p:nvPr/>
        </p:nvSpPr>
        <p:spPr>
          <a:xfrm>
            <a:off x="999768" y="4747558"/>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Total BMI Score</a:t>
            </a:r>
            <a:endParaRPr lang="en-US" sz="1950" dirty="0"/>
          </a:p>
        </p:txBody>
      </p:sp>
      <p:sp>
        <p:nvSpPr>
          <p:cNvPr id="6" name="Text 3"/>
          <p:cNvSpPr/>
          <p:nvPr/>
        </p:nvSpPr>
        <p:spPr>
          <a:xfrm>
            <a:off x="999768" y="5176778"/>
            <a:ext cx="3803333" cy="595313"/>
          </a:xfrm>
          <a:prstGeom prst="rect">
            <a:avLst/>
          </a:prstGeom>
          <a:noFill/>
          <a:ln/>
        </p:spPr>
        <p:txBody>
          <a:bodyPr wrap="square" lIns="0" tIns="0" rIns="0" bIns="0" rtlCol="0" anchor="t"/>
          <a:lstStyle/>
          <a:p>
            <a:pPr marL="0" indent="0" algn="l">
              <a:lnSpc>
                <a:spcPts val="2300"/>
              </a:lnSpc>
              <a:buNone/>
            </a:pPr>
            <a:r>
              <a:rPr lang="en-US" sz="1550" b="1" dirty="0">
                <a:solidFill>
                  <a:srgbClr val="384653"/>
                </a:solidFill>
                <a:latin typeface="Roboto" pitchFamily="34" charset="0"/>
                <a:ea typeface="Roboto" pitchFamily="34" charset="-122"/>
                <a:cs typeface="Roboto" pitchFamily="34" charset="-120"/>
              </a:rPr>
              <a:t>138,000</a:t>
            </a:r>
            <a:r>
              <a:rPr lang="en-US" sz="1550" dirty="0">
                <a:solidFill>
                  <a:srgbClr val="384653"/>
                </a:solidFill>
                <a:latin typeface="Roboto" pitchFamily="34" charset="0"/>
                <a:ea typeface="Roboto" pitchFamily="34" charset="-122"/>
                <a:cs typeface="Roboto" pitchFamily="34" charset="-120"/>
              </a:rPr>
              <a:t> cumulative BMI across all patients</a:t>
            </a:r>
            <a:endParaRPr lang="en-US" sz="1550" dirty="0"/>
          </a:p>
        </p:txBody>
      </p:sp>
      <p:sp>
        <p:nvSpPr>
          <p:cNvPr id="7" name="Shape 4"/>
          <p:cNvSpPr/>
          <p:nvPr/>
        </p:nvSpPr>
        <p:spPr>
          <a:xfrm>
            <a:off x="5207437" y="4541580"/>
            <a:ext cx="4215408" cy="1436489"/>
          </a:xfrm>
          <a:prstGeom prst="roundRect">
            <a:avLst>
              <a:gd name="adj" fmla="val 5803"/>
            </a:avLst>
          </a:prstGeom>
          <a:solidFill>
            <a:srgbClr val="D9EDF2"/>
          </a:solidFill>
          <a:ln w="7620">
            <a:solidFill>
              <a:srgbClr val="BFD3D8"/>
            </a:solidFill>
            <a:prstDash val="solid"/>
          </a:ln>
        </p:spPr>
      </p:sp>
      <p:sp>
        <p:nvSpPr>
          <p:cNvPr id="8" name="Text 5"/>
          <p:cNvSpPr/>
          <p:nvPr/>
        </p:nvSpPr>
        <p:spPr>
          <a:xfrm>
            <a:off x="5413415" y="4747558"/>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Average BMI</a:t>
            </a:r>
            <a:endParaRPr lang="en-US" sz="1950" dirty="0"/>
          </a:p>
        </p:txBody>
      </p:sp>
      <p:sp>
        <p:nvSpPr>
          <p:cNvPr id="9" name="Text 6"/>
          <p:cNvSpPr/>
          <p:nvPr/>
        </p:nvSpPr>
        <p:spPr>
          <a:xfrm>
            <a:off x="5413415" y="5176778"/>
            <a:ext cx="3803452" cy="595313"/>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Approximately </a:t>
            </a:r>
            <a:r>
              <a:rPr lang="en-US" sz="1550" b="1" dirty="0">
                <a:solidFill>
                  <a:srgbClr val="384653"/>
                </a:solidFill>
                <a:latin typeface="Roboto" pitchFamily="34" charset="0"/>
                <a:ea typeface="Roboto" pitchFamily="34" charset="-122"/>
                <a:cs typeface="Roboto" pitchFamily="34" charset="-120"/>
              </a:rPr>
              <a:t>30.5</a:t>
            </a:r>
            <a:r>
              <a:rPr lang="en-US" sz="1550" dirty="0">
                <a:solidFill>
                  <a:srgbClr val="384653"/>
                </a:solidFill>
                <a:latin typeface="Roboto" pitchFamily="34" charset="0"/>
                <a:ea typeface="Roboto" pitchFamily="34" charset="-122"/>
                <a:cs typeface="Roboto" pitchFamily="34" charset="-120"/>
              </a:rPr>
              <a:t> per patient, indicating overweight classification</a:t>
            </a:r>
            <a:endParaRPr lang="en-US" sz="1550" dirty="0"/>
          </a:p>
        </p:txBody>
      </p:sp>
      <p:sp>
        <p:nvSpPr>
          <p:cNvPr id="10" name="Shape 7"/>
          <p:cNvSpPr/>
          <p:nvPr/>
        </p:nvSpPr>
        <p:spPr>
          <a:xfrm>
            <a:off x="9621203" y="4541580"/>
            <a:ext cx="4215289" cy="1436489"/>
          </a:xfrm>
          <a:prstGeom prst="roundRect">
            <a:avLst>
              <a:gd name="adj" fmla="val 5803"/>
            </a:avLst>
          </a:prstGeom>
          <a:solidFill>
            <a:srgbClr val="D9EDF2"/>
          </a:solidFill>
          <a:ln w="7620">
            <a:solidFill>
              <a:srgbClr val="BFD3D8"/>
            </a:solidFill>
            <a:prstDash val="solid"/>
          </a:ln>
        </p:spPr>
      </p:sp>
      <p:sp>
        <p:nvSpPr>
          <p:cNvPr id="11" name="Text 8"/>
          <p:cNvSpPr/>
          <p:nvPr/>
        </p:nvSpPr>
        <p:spPr>
          <a:xfrm>
            <a:off x="9827181" y="4747558"/>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Health Implications</a:t>
            </a:r>
            <a:endParaRPr lang="en-US" sz="1950" dirty="0"/>
          </a:p>
        </p:txBody>
      </p:sp>
      <p:sp>
        <p:nvSpPr>
          <p:cNvPr id="12" name="Text 9"/>
          <p:cNvSpPr/>
          <p:nvPr/>
        </p:nvSpPr>
        <p:spPr>
          <a:xfrm>
            <a:off x="9827181" y="5176778"/>
            <a:ext cx="3803333" cy="595313"/>
          </a:xfrm>
          <a:prstGeom prst="rect">
            <a:avLst/>
          </a:prstGeom>
          <a:noFill/>
          <a:ln/>
        </p:spPr>
        <p:txBody>
          <a:bodyPr wrap="square" lIns="0" tIns="0" rIns="0" bIns="0" rtlCol="0" anchor="t"/>
          <a:lstStyle/>
          <a:p>
            <a:pPr marL="0" indent="0" algn="l">
              <a:lnSpc>
                <a:spcPts val="2300"/>
              </a:lnSpc>
              <a:buNone/>
            </a:pPr>
            <a:r>
              <a:rPr lang="en-US" sz="1550" dirty="0">
                <a:solidFill>
                  <a:srgbClr val="384653"/>
                </a:solidFill>
                <a:latin typeface="Roboto" pitchFamily="34" charset="0"/>
                <a:ea typeface="Roboto" pitchFamily="34" charset="-122"/>
                <a:cs typeface="Roboto" pitchFamily="34" charset="-120"/>
              </a:rPr>
              <a:t>Population-wide BMI suggests need for weight management programs</a:t>
            </a:r>
            <a:endParaRPr lang="en-US" sz="1550" dirty="0"/>
          </a:p>
        </p:txBody>
      </p:sp>
    </p:spTree>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224</TotalTime>
  <Words>657</Words>
  <Application>Microsoft Office PowerPoint</Application>
  <PresentationFormat>Custom</PresentationFormat>
  <Paragraphs>95</Paragraphs>
  <Slides>46</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Wingdings</vt:lpstr>
      <vt:lpstr>Calibri Light</vt:lpstr>
      <vt:lpstr>Roboto</vt:lpstr>
      <vt:lpstr>Arial</vt:lpstr>
      <vt:lpstr>Calibri</vt:lpstr>
      <vt:lpstr>Host Grotesk Medium</vt:lpstr>
      <vt:lpstr>Office 2013 - 2022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beldar dhanraj k</cp:lastModifiedBy>
  <cp:revision>5</cp:revision>
  <dcterms:created xsi:type="dcterms:W3CDTF">2026-02-03T11:20:46Z</dcterms:created>
  <dcterms:modified xsi:type="dcterms:W3CDTF">2026-02-04T04:52:47Z</dcterms:modified>
</cp:coreProperties>
</file>